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5.svg" ContentType="image/svg+xml"/>
  <Override PartName="/ppt/media/image17.svg" ContentType="image/svg+xml"/>
  <Override PartName="/ppt/media/image19.svg" ContentType="image/svg+xml"/>
  <Override PartName="/ppt/media/image21.svg" ContentType="image/svg+xml"/>
  <Override PartName="/ppt/media/image23.svg" ContentType="image/svg+xml"/>
  <Override PartName="/ppt/media/image6.webp" ContentType="image/webp"/>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5"/>
  </p:notesMasterIdLst>
  <p:sldIdLst>
    <p:sldId id="267" r:id="rId3"/>
    <p:sldId id="256" r:id="rId4"/>
    <p:sldId id="257" r:id="rId6"/>
    <p:sldId id="258" r:id="rId7"/>
    <p:sldId id="259" r:id="rId8"/>
    <p:sldId id="260" r:id="rId9"/>
    <p:sldId id="261" r:id="rId10"/>
    <p:sldId id="263" r:id="rId11"/>
    <p:sldId id="264" r:id="rId12"/>
    <p:sldId id="268" r:id="rId13"/>
  </p:sldIdLst>
  <p:sldSz cx="14630400" cy="8229600"/>
  <p:notesSz cx="8229600" cy="14630400"/>
  <p:embeddedFontLst>
    <p:embeddedFont>
      <p:font typeface="Montserrat" pitchFamily="34" charset="0"/>
      <p:bold r:id="rId17"/>
    </p:embeddedFont>
    <p:embeddedFont>
      <p:font typeface="Montserrat" pitchFamily="34" charset="-122"/>
      <p:bold r:id="rId18"/>
    </p:embeddedFont>
    <p:embeddedFont>
      <p:font typeface="Montserrat" pitchFamily="34" charset="-120"/>
      <p:bold r:id="rId19"/>
    </p:embeddedFont>
    <p:embeddedFont>
      <p:font typeface="Calibri" panose="020F0502020204030204" charset="0"/>
      <p:regular r:id="rId20"/>
      <p:bold r:id="rId21"/>
      <p:italic r:id="rId22"/>
      <p:boldItalic r:id="rId23"/>
    </p:embeddedFont>
    <p:embeddedFont>
      <p:font typeface="Heebo Light" pitchFamily="34" charset="-122"/>
      <p:bold r:id="rId24"/>
    </p:embeddedFont>
    <p:embeddedFont>
      <p:font typeface="Calibri Light" panose="020F0302020204030204" charset="0"/>
      <p:regular r:id="rId25"/>
      <p:italic r:id="rId26"/>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font" Target="fonts/font10.fntdata"/><Relationship Id="rId25" Type="http://schemas.openxmlformats.org/officeDocument/2006/relationships/font" Target="fonts/font9.fntdata"/><Relationship Id="rId24" Type="http://schemas.openxmlformats.org/officeDocument/2006/relationships/font" Target="fonts/font8.fntdata"/><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png>
</file>

<file path=ppt/media/image26.png>
</file>

<file path=ppt/media/image3.png>
</file>

<file path=ppt/media/image4.png>
</file>

<file path=ppt/media/image5.png>
</file>

<file path=ppt/media/image6.webp>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showMasterSp="0">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a:p>
        </p:txBody>
      </p:sp>
      <p:sp>
        <p:nvSpPr>
          <p:cNvPr id="4" name="Date Placeholder 3"/>
          <p:cNvSpPr>
            <a:spLocks noGrp="1"/>
          </p:cNvSpPr>
          <p:nvPr>
            <p:ph type="dt" sz="half" idx="10"/>
          </p:nvPr>
        </p:nvSpPr>
        <p:spPr>
          <a:xfrm>
            <a:off x="1005840" y="7627620"/>
            <a:ext cx="3291840" cy="438150"/>
          </a:xfrm>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a:xfrm>
            <a:off x="4846320" y="7627620"/>
            <a:ext cx="4937760" cy="438150"/>
          </a:xfrm>
        </p:spPr>
        <p:txBody>
          <a:bodyPr/>
          <a:lstStyle/>
          <a:p>
            <a:endParaRPr lang="en-US"/>
          </a:p>
        </p:txBody>
      </p:sp>
      <p:sp>
        <p:nvSpPr>
          <p:cNvPr id="6" name="Slide Number Placeholder 5"/>
          <p:cNvSpPr>
            <a:spLocks noGrp="1"/>
          </p:cNvSpPr>
          <p:nvPr>
            <p:ph type="sldNum" sz="quarter" idx="12"/>
          </p:nvPr>
        </p:nvSpPr>
        <p:spPr>
          <a:xfrm>
            <a:off x="10332720" y="7627620"/>
            <a:ext cx="3291840" cy="438150"/>
          </a:xfrm>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showMasterSp="0">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showMasterSp="0">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showMasterSp="0">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showMasterSp="0">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3.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4.xml"/><Relationship Id="rId2" Type="http://schemas.openxmlformats.org/officeDocument/2006/relationships/image" Target="../media/image6.webp"/><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9" Type="http://schemas.openxmlformats.org/officeDocument/2006/relationships/tags" Target="../tags/tag14.xml"/><Relationship Id="rId8" Type="http://schemas.openxmlformats.org/officeDocument/2006/relationships/tags" Target="../tags/tag13.xml"/><Relationship Id="rId7" Type="http://schemas.openxmlformats.org/officeDocument/2006/relationships/tags" Target="../tags/tag12.xml"/><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image" Target="../media/image7.png"/><Relationship Id="rId16" Type="http://schemas.openxmlformats.org/officeDocument/2006/relationships/notesSlide" Target="../notesSlides/notesSlide4.xml"/><Relationship Id="rId15" Type="http://schemas.openxmlformats.org/officeDocument/2006/relationships/slideLayout" Target="../slideLayouts/slideLayout5.xml"/><Relationship Id="rId14" Type="http://schemas.openxmlformats.org/officeDocument/2006/relationships/image" Target="../media/image8.png"/><Relationship Id="rId13" Type="http://schemas.openxmlformats.org/officeDocument/2006/relationships/tags" Target="../tags/tag18.xml"/><Relationship Id="rId12" Type="http://schemas.openxmlformats.org/officeDocument/2006/relationships/tags" Target="../tags/tag17.xml"/><Relationship Id="rId11" Type="http://schemas.openxmlformats.org/officeDocument/2006/relationships/tags" Target="../tags/tag16.xml"/><Relationship Id="rId10" Type="http://schemas.openxmlformats.org/officeDocument/2006/relationships/tags" Target="../tags/tag15.xml"/><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6.xml"/><Relationship Id="rId2" Type="http://schemas.openxmlformats.org/officeDocument/2006/relationships/image" Target="../media/image10.png"/><Relationship Id="rId1" Type="http://schemas.openxmlformats.org/officeDocument/2006/relationships/image" Target="../media/image9.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12.png"/><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9" Type="http://schemas.openxmlformats.org/officeDocument/2006/relationships/image" Target="../media/image21.svg"/><Relationship Id="rId8" Type="http://schemas.openxmlformats.org/officeDocument/2006/relationships/image" Target="../media/image20.png"/><Relationship Id="rId7" Type="http://schemas.openxmlformats.org/officeDocument/2006/relationships/image" Target="../media/image19.svg"/><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 Id="rId3" Type="http://schemas.openxmlformats.org/officeDocument/2006/relationships/image" Target="../media/image15.svg"/><Relationship Id="rId2" Type="http://schemas.openxmlformats.org/officeDocument/2006/relationships/image" Target="../media/image14.png"/><Relationship Id="rId13" Type="http://schemas.openxmlformats.org/officeDocument/2006/relationships/notesSlide" Target="../notesSlides/notesSlide7.xml"/><Relationship Id="rId12" Type="http://schemas.openxmlformats.org/officeDocument/2006/relationships/slideLayout" Target="../slideLayouts/slideLayout9.xml"/><Relationship Id="rId11" Type="http://schemas.openxmlformats.org/officeDocument/2006/relationships/image" Target="../media/image23.svg"/><Relationship Id="rId10" Type="http://schemas.openxmlformats.org/officeDocument/2006/relationships/image" Target="../media/image22.png"/><Relationship Id="rId1" Type="http://schemas.openxmlformats.org/officeDocument/2006/relationships/image" Target="../media/image13.png"/></Relationships>
</file>

<file path=ppt/slides/_rels/slide9.xml.rels><?xml version="1.0" encoding="UTF-8" standalone="yes"?>
<Relationships xmlns="http://schemas.openxmlformats.org/package/2006/relationships"><Relationship Id="rId9" Type="http://schemas.openxmlformats.org/officeDocument/2006/relationships/tags" Target="../tags/tag25.xml"/><Relationship Id="rId8" Type="http://schemas.openxmlformats.org/officeDocument/2006/relationships/tags" Target="../tags/tag24.xml"/><Relationship Id="rId7" Type="http://schemas.openxmlformats.org/officeDocument/2006/relationships/tags" Target="../tags/tag23.xml"/><Relationship Id="rId6" Type="http://schemas.openxmlformats.org/officeDocument/2006/relationships/image" Target="../media/image25.png"/><Relationship Id="rId5" Type="http://schemas.openxmlformats.org/officeDocument/2006/relationships/tags" Target="../tags/tag22.xml"/><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image" Target="../media/image24.png"/><Relationship Id="rId14" Type="http://schemas.openxmlformats.org/officeDocument/2006/relationships/notesSlide" Target="../notesSlides/notesSlide8.xml"/><Relationship Id="rId13" Type="http://schemas.openxmlformats.org/officeDocument/2006/relationships/slideLayout" Target="../slideLayouts/slideLayout10.xml"/><Relationship Id="rId12" Type="http://schemas.openxmlformats.org/officeDocument/2006/relationships/tags" Target="../tags/tag27.xml"/><Relationship Id="rId11" Type="http://schemas.openxmlformats.org/officeDocument/2006/relationships/tags" Target="../tags/tag26.xml"/><Relationship Id="rId10" Type="http://schemas.openxmlformats.org/officeDocument/2006/relationships/image" Target="../media/image26.png"/><Relationship Id="rId1" Type="http://schemas.openxmlformats.org/officeDocument/2006/relationships/tags" Target="../tags/tag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2"/>
          <p:cNvSpPr/>
          <p:nvPr/>
        </p:nvSpPr>
        <p:spPr>
          <a:xfrm>
            <a:off x="6305996" y="1583448"/>
            <a:ext cx="2018408" cy="1797838"/>
          </a:xfrm>
          <a:custGeom>
            <a:avLst/>
            <a:gdLst/>
            <a:ahLst/>
            <a:cxnLst/>
            <a:rect l="l" t="t" r="r" b="b"/>
            <a:pathLst>
              <a:path w="1682007" h="1498198">
                <a:moveTo>
                  <a:pt x="0" y="0"/>
                </a:moveTo>
                <a:lnTo>
                  <a:pt x="1682006" y="0"/>
                </a:lnTo>
                <a:lnTo>
                  <a:pt x="1682006" y="1498198"/>
                </a:lnTo>
                <a:lnTo>
                  <a:pt x="0" y="1498198"/>
                </a:lnTo>
                <a:lnTo>
                  <a:pt x="0" y="0"/>
                </a:lnTo>
                <a:close/>
              </a:path>
            </a:pathLst>
          </a:custGeom>
          <a:blipFill>
            <a:blip r:embed="rId1"/>
            <a:stretch>
              <a:fillRect l="-28983" t="-12783" r="-18852" b="-23242"/>
            </a:stretch>
          </a:blipFill>
        </p:spPr>
      </p:sp>
      <p:sp>
        <p:nvSpPr>
          <p:cNvPr id="5" name="Text Box 4"/>
          <p:cNvSpPr txBox="1"/>
          <p:nvPr/>
        </p:nvSpPr>
        <p:spPr>
          <a:xfrm>
            <a:off x="2476500" y="404622"/>
            <a:ext cx="9676638" cy="977265"/>
          </a:xfrm>
          <a:prstGeom prst="rect">
            <a:avLst/>
          </a:prstGeom>
          <a:noFill/>
        </p:spPr>
        <p:txBody>
          <a:bodyPr wrap="square" rtlCol="0">
            <a:spAutoFit/>
          </a:bodyPr>
          <a:p>
            <a:pPr algn="ctr"/>
            <a:r>
              <a:rPr lang="en-US" sz="2880">
                <a:latin typeface="Arial" panose="020B0604020202020204" pitchFamily="34" charset="0"/>
                <a:cs typeface="Arial" panose="020B0604020202020204" pitchFamily="34" charset="0"/>
              </a:rPr>
              <a:t>KHOA KỸ THUẬT VÀ CÔNG NGHỆ</a:t>
            </a:r>
            <a:br>
              <a:rPr lang="en-US" sz="2880">
                <a:latin typeface="Arial" panose="020B0604020202020204" pitchFamily="34" charset="0"/>
                <a:cs typeface="Arial" panose="020B0604020202020204" pitchFamily="34" charset="0"/>
              </a:rPr>
            </a:br>
            <a:r>
              <a:rPr lang="en-US" sz="2880" b="1">
                <a:latin typeface="Arial" panose="020B0604020202020204" pitchFamily="34" charset="0"/>
                <a:cs typeface="Arial" panose="020B0604020202020204" pitchFamily="34" charset="0"/>
              </a:rPr>
              <a:t>BỘ MÔN CÔNG NGHỆ THÔNG TIN</a:t>
            </a:r>
            <a:endParaRPr lang="en-US" sz="2880" b="1">
              <a:latin typeface="Arial" panose="020B0604020202020204" pitchFamily="34" charset="0"/>
              <a:cs typeface="Arial" panose="020B0604020202020204" pitchFamily="34" charset="0"/>
            </a:endParaRPr>
          </a:p>
        </p:txBody>
      </p:sp>
      <p:sp>
        <p:nvSpPr>
          <p:cNvPr id="6" name="Text Box 5"/>
          <p:cNvSpPr txBox="1"/>
          <p:nvPr/>
        </p:nvSpPr>
        <p:spPr>
          <a:xfrm>
            <a:off x="1405890" y="3959352"/>
            <a:ext cx="11817858" cy="592836"/>
          </a:xfrm>
          <a:prstGeom prst="rect">
            <a:avLst/>
          </a:prstGeom>
          <a:noFill/>
        </p:spPr>
        <p:txBody>
          <a:bodyPr wrap="square" rtlCol="0">
            <a:noAutofit/>
          </a:bodyPr>
          <a:p>
            <a:pPr algn="ctr"/>
            <a:r>
              <a:rPr lang="en-US" altLang="en-US" sz="3360" b="1"/>
              <a:t>P</a:t>
            </a:r>
            <a:r>
              <a:rPr lang="en-US" sz="3360" b="1"/>
              <a:t>HÁT HIỆN ẢNH Y KHOA BẤT THƯỜNG </a:t>
            </a:r>
            <a:endParaRPr lang="en-US" sz="3360" b="1"/>
          </a:p>
          <a:p>
            <a:pPr algn="ctr"/>
            <a:r>
              <a:rPr lang="en-US" sz="3360" b="1"/>
              <a:t>DỰA TRÊN ỨNG DỤNG MÔ HÌNH RESNET-18 CẢI TIẾN</a:t>
            </a:r>
            <a:endParaRPr lang="en-US" sz="3360" b="1"/>
          </a:p>
        </p:txBody>
      </p:sp>
      <p:sp>
        <p:nvSpPr>
          <p:cNvPr id="7" name="Text Box 6"/>
          <p:cNvSpPr txBox="1"/>
          <p:nvPr/>
        </p:nvSpPr>
        <p:spPr>
          <a:xfrm>
            <a:off x="4272280" y="3333115"/>
            <a:ext cx="6828790" cy="607695"/>
          </a:xfrm>
          <a:prstGeom prst="rect">
            <a:avLst/>
          </a:prstGeom>
          <a:noFill/>
        </p:spPr>
        <p:txBody>
          <a:bodyPr wrap="square" rtlCol="0">
            <a:spAutoFit/>
          </a:bodyPr>
          <a:p>
            <a:pPr algn="ctr"/>
            <a:r>
              <a:rPr lang="en-US" sz="3360"/>
              <a:t>BÁO CÁO ĐỒ ÁN CHUYÊN NGÀNH</a:t>
            </a:r>
            <a:endParaRPr lang="en-US" sz="3360"/>
          </a:p>
        </p:txBody>
      </p:sp>
      <p:sp>
        <p:nvSpPr>
          <p:cNvPr id="8" name="Text Box 7"/>
          <p:cNvSpPr txBox="1"/>
          <p:nvPr/>
        </p:nvSpPr>
        <p:spPr>
          <a:xfrm>
            <a:off x="1069848" y="5891784"/>
            <a:ext cx="4988052" cy="1124585"/>
          </a:xfrm>
          <a:prstGeom prst="rect">
            <a:avLst/>
          </a:prstGeom>
          <a:noFill/>
        </p:spPr>
        <p:txBody>
          <a:bodyPr wrap="square" rtlCol="0">
            <a:spAutoFit/>
          </a:bodyPr>
          <a:p>
            <a:r>
              <a:rPr lang="en-US" sz="3360"/>
              <a:t>Giáo viên hướng dẫn:</a:t>
            </a:r>
            <a:endParaRPr lang="en-US" sz="3360"/>
          </a:p>
          <a:p>
            <a:r>
              <a:rPr lang="en-US" sz="3360"/>
              <a:t>Nguyễn Mộng Hiền</a:t>
            </a:r>
            <a:endParaRPr lang="en-US" sz="3360"/>
          </a:p>
        </p:txBody>
      </p:sp>
      <p:sp>
        <p:nvSpPr>
          <p:cNvPr id="9" name="Text Box 8"/>
          <p:cNvSpPr txBox="1"/>
          <p:nvPr/>
        </p:nvSpPr>
        <p:spPr>
          <a:xfrm>
            <a:off x="8324088" y="5891784"/>
            <a:ext cx="6433566" cy="1641475"/>
          </a:xfrm>
          <a:prstGeom prst="rect">
            <a:avLst/>
          </a:prstGeom>
          <a:noFill/>
        </p:spPr>
        <p:txBody>
          <a:bodyPr wrap="square" rtlCol="0">
            <a:spAutoFit/>
          </a:bodyPr>
          <a:p>
            <a:r>
              <a:rPr lang="en-US" sz="3360"/>
              <a:t>Sinh viên thực hiện: Tô Chí Nguyên</a:t>
            </a:r>
            <a:endParaRPr lang="en-US" sz="3360"/>
          </a:p>
          <a:p>
            <a:r>
              <a:rPr lang="en-US" sz="3360"/>
              <a:t>MSSV: 110121239</a:t>
            </a:r>
            <a:endParaRPr lang="en-US" sz="3360"/>
          </a:p>
          <a:p>
            <a:r>
              <a:rPr lang="en-US" sz="3360"/>
              <a:t>Lớp: DA21TTC</a:t>
            </a:r>
            <a:endParaRPr lang="en-US" sz="336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sp>
        <p:nvSpPr>
          <p:cNvPr id="2" name="Text Box 1"/>
          <p:cNvSpPr txBox="1"/>
          <p:nvPr/>
        </p:nvSpPr>
        <p:spPr>
          <a:xfrm>
            <a:off x="4876800" y="3483610"/>
            <a:ext cx="4876800" cy="860425"/>
          </a:xfrm>
          <a:prstGeom prst="rect">
            <a:avLst/>
          </a:prstGeom>
          <a:noFill/>
        </p:spPr>
        <p:txBody>
          <a:bodyPr wrap="square" rtlCol="0">
            <a:spAutoFit/>
          </a:bodyPr>
          <a:p>
            <a:pPr algn="ctr"/>
            <a:r>
              <a:rPr lang="en-US" sz="5000" b="1">
                <a:solidFill>
                  <a:schemeClr val="tx1"/>
                </a:solidFill>
              </a:rPr>
              <a:t>CẢM ƠN.</a:t>
            </a:r>
            <a:endParaRPr lang="en-US" sz="5000" b="1">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038850" y="301625"/>
            <a:ext cx="8455660" cy="2126615"/>
          </a:xfrm>
          <a:prstGeom prst="rect">
            <a:avLst/>
          </a:prstGeom>
          <a:noFill/>
        </p:spPr>
        <p:txBody>
          <a:bodyPr wrap="square" lIns="0" tIns="0" rIns="0" bIns="0" rtlCol="0" anchor="t"/>
          <a:lstStyle/>
          <a:p>
            <a:pPr marL="0" indent="0" algn="l">
              <a:lnSpc>
                <a:spcPts val="5550"/>
              </a:lnSpc>
              <a:buNone/>
            </a:pPr>
            <a:r>
              <a:rPr lang="en-US" sz="4000" dirty="0">
                <a:solidFill>
                  <a:schemeClr val="tx1"/>
                </a:solidFill>
                <a:latin typeface="Montserrat" pitchFamily="34" charset="0"/>
                <a:ea typeface="Montserrat" pitchFamily="34" charset="-122"/>
                <a:cs typeface="Montserrat" pitchFamily="34" charset="-120"/>
              </a:rPr>
              <a:t>Nội Dung Đồ Án </a:t>
            </a:r>
            <a:endParaRPr lang="en-US" sz="4000" dirty="0">
              <a:solidFill>
                <a:schemeClr val="tx1"/>
              </a:solidFill>
              <a:latin typeface="Montserrat" pitchFamily="34" charset="0"/>
              <a:ea typeface="Montserrat" pitchFamily="34" charset="-122"/>
              <a:cs typeface="Montserrat" pitchFamily="34" charset="-120"/>
            </a:endParaRPr>
          </a:p>
          <a:p>
            <a:pPr marL="0" indent="0" algn="l">
              <a:lnSpc>
                <a:spcPts val="5550"/>
              </a:lnSpc>
              <a:buNone/>
            </a:pPr>
            <a:r>
              <a:rPr lang="en-US" sz="4000" dirty="0">
                <a:solidFill>
                  <a:schemeClr val="tx1"/>
                </a:solidFill>
                <a:latin typeface="Montserrat" pitchFamily="34" charset="0"/>
                <a:ea typeface="Montserrat" pitchFamily="34" charset="-122"/>
                <a:cs typeface="Montserrat" pitchFamily="34" charset="-120"/>
              </a:rPr>
              <a:t>Huấn Luyện Mô Hình ResNet-18 Phân Tích Ảnh Viêm Phổi</a:t>
            </a:r>
            <a:endParaRPr lang="en-US" sz="4000" dirty="0">
              <a:solidFill>
                <a:schemeClr val="tx1"/>
              </a:solidFill>
              <a:latin typeface="Montserrat" pitchFamily="34" charset="0"/>
              <a:ea typeface="Montserrat" pitchFamily="34" charset="-122"/>
              <a:cs typeface="Montserrat" pitchFamily="34" charset="-120"/>
            </a:endParaRPr>
          </a:p>
        </p:txBody>
      </p:sp>
      <p:sp>
        <p:nvSpPr>
          <p:cNvPr id="5" name="Text Box 4"/>
          <p:cNvSpPr txBox="1"/>
          <p:nvPr/>
        </p:nvSpPr>
        <p:spPr>
          <a:xfrm>
            <a:off x="6174105" y="2556510"/>
            <a:ext cx="6951980" cy="4707890"/>
          </a:xfrm>
          <a:prstGeom prst="rect">
            <a:avLst/>
          </a:prstGeom>
          <a:noFill/>
        </p:spPr>
        <p:txBody>
          <a:bodyPr wrap="square" rtlCol="0">
            <a:spAutoFit/>
          </a:bodyPr>
          <a:p>
            <a:pPr marL="285750" lvl="0" indent="-285750">
              <a:lnSpc>
                <a:spcPct val="150000"/>
              </a:lnSpc>
              <a:buFont typeface="Arial" panose="020B0604020202020204" pitchFamily="34" charset="0"/>
              <a:buChar char="•"/>
            </a:pPr>
            <a:r>
              <a:rPr lang="en-US" sz="4000"/>
              <a:t>  Tổng quan đề tài </a:t>
            </a:r>
            <a:endParaRPr lang="en-US" sz="4000"/>
          </a:p>
          <a:p>
            <a:pPr marL="285750" lvl="0" indent="-285750">
              <a:lnSpc>
                <a:spcPct val="150000"/>
              </a:lnSpc>
              <a:buFont typeface="Arial" panose="020B0604020202020204" pitchFamily="34" charset="0"/>
              <a:buChar char="•"/>
            </a:pPr>
            <a:r>
              <a:rPr lang="en-US" sz="4000"/>
              <a:t>  Một số lý thuyết</a:t>
            </a:r>
            <a:endParaRPr lang="en-US" sz="4000"/>
          </a:p>
          <a:p>
            <a:pPr marL="285750" lvl="0" indent="-285750">
              <a:lnSpc>
                <a:spcPct val="150000"/>
              </a:lnSpc>
              <a:buFont typeface="Arial" panose="020B0604020202020204" pitchFamily="34" charset="0"/>
              <a:buChar char="•"/>
            </a:pPr>
            <a:r>
              <a:rPr lang="en-US" sz="4000"/>
              <a:t>  Kết quả nghiên cứu</a:t>
            </a:r>
            <a:endParaRPr lang="en-US" sz="4000"/>
          </a:p>
          <a:p>
            <a:pPr marL="285750" lvl="0" indent="-285750">
              <a:lnSpc>
                <a:spcPct val="150000"/>
              </a:lnSpc>
              <a:buFont typeface="Arial" panose="020B0604020202020204" pitchFamily="34" charset="0"/>
              <a:buChar char="•"/>
            </a:pPr>
            <a:r>
              <a:rPr lang="en-US" sz="4000"/>
              <a:t>  Kết luận</a:t>
            </a:r>
            <a:endParaRPr lang="en-US" sz="4000"/>
          </a:p>
          <a:p>
            <a:pPr marL="285750" lvl="0" indent="-285750">
              <a:lnSpc>
                <a:spcPct val="150000"/>
              </a:lnSpc>
              <a:buFont typeface="Arial" panose="020B0604020202020204" pitchFamily="34" charset="0"/>
              <a:buChar char="•"/>
            </a:pPr>
            <a:r>
              <a:rPr lang="en-US" sz="4000"/>
              <a:t>  Hướng phát triển</a:t>
            </a:r>
            <a:endParaRPr lang="en-US" sz="4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 0"/>
          <p:cNvSpPr/>
          <p:nvPr>
            <p:custDataLst>
              <p:tags r:id="rId1"/>
            </p:custDataLst>
          </p:nvPr>
        </p:nvSpPr>
        <p:spPr>
          <a:xfrm>
            <a:off x="819191" y="2115939"/>
            <a:ext cx="4128432" cy="360257"/>
          </a:xfrm>
          <a:prstGeom prst="rect">
            <a:avLst/>
          </a:prstGeom>
          <a:noFill/>
        </p:spPr>
        <p:txBody>
          <a:bodyPr wrap="none" lIns="0" tIns="0" rIns="0" bIns="0" rtlCol="0" anchor="t"/>
          <a:lstStyle/>
          <a:p>
            <a:pPr marL="0" indent="0" algn="l">
              <a:lnSpc>
                <a:spcPts val="2750"/>
              </a:lnSpc>
              <a:buNone/>
            </a:pPr>
            <a:r>
              <a:rPr lang="en-US" sz="2600" b="1" dirty="0">
                <a:solidFill>
                  <a:schemeClr val="tx1"/>
                </a:solidFill>
                <a:latin typeface="Calibri" panose="020F0502020204030204" charset="0"/>
                <a:ea typeface="Montserrat" pitchFamily="34" charset="-122"/>
                <a:cs typeface="Calibri" panose="020F0502020204030204" charset="0"/>
              </a:rPr>
              <a:t>Lý do chọn đề tài</a:t>
            </a:r>
            <a:endParaRPr lang="en-US" sz="2600" b="1" dirty="0">
              <a:solidFill>
                <a:schemeClr val="tx1"/>
              </a:solidFill>
              <a:latin typeface="Calibri" panose="020F0502020204030204" charset="0"/>
              <a:ea typeface="Montserrat" pitchFamily="34" charset="-122"/>
              <a:cs typeface="Calibri" panose="020F0502020204030204" charset="0"/>
            </a:endParaRPr>
          </a:p>
        </p:txBody>
      </p:sp>
      <p:sp>
        <p:nvSpPr>
          <p:cNvPr id="4" name="Text 1"/>
          <p:cNvSpPr/>
          <p:nvPr>
            <p:custDataLst>
              <p:tags r:id="rId2"/>
            </p:custDataLst>
          </p:nvPr>
        </p:nvSpPr>
        <p:spPr>
          <a:xfrm>
            <a:off x="819150" y="2614884"/>
            <a:ext cx="3906660" cy="1475892"/>
          </a:xfrm>
          <a:prstGeom prst="rect">
            <a:avLst/>
          </a:prstGeom>
          <a:noFill/>
        </p:spPr>
        <p:txBody>
          <a:bodyPr wrap="square" lIns="0" tIns="0" rIns="0" bIns="0" rtlCol="0" anchor="t"/>
          <a:lstStyle/>
          <a:p>
            <a:pPr marL="0" indent="0" algn="l">
              <a:lnSpc>
                <a:spcPts val="2850"/>
              </a:lnSpc>
              <a:buNone/>
            </a:pPr>
            <a:r>
              <a:rPr lang="en-US" sz="2600" dirty="0">
                <a:solidFill>
                  <a:schemeClr val="tx1"/>
                </a:solidFill>
                <a:latin typeface="Calibri" panose="020F0502020204030204" charset="0"/>
                <a:ea typeface="Heebo Light" pitchFamily="34" charset="-122"/>
                <a:cs typeface="Calibri" panose="020F0502020204030204" charset="0"/>
              </a:rPr>
              <a:t>Theo đuổi xu hướng hiện đại.</a:t>
            </a:r>
            <a:endParaRPr lang="en-US" sz="2600" dirty="0">
              <a:solidFill>
                <a:schemeClr val="tx1"/>
              </a:solidFill>
              <a:latin typeface="Calibri" panose="020F0502020204030204" charset="0"/>
              <a:ea typeface="Heebo Light" pitchFamily="34" charset="-122"/>
              <a:cs typeface="Calibri" panose="020F0502020204030204" charset="0"/>
            </a:endParaRPr>
          </a:p>
          <a:p>
            <a:pPr marL="0" indent="0" algn="l">
              <a:lnSpc>
                <a:spcPts val="2850"/>
              </a:lnSpc>
              <a:buNone/>
            </a:pPr>
            <a:r>
              <a:rPr lang="en-US" sz="2600" dirty="0">
                <a:solidFill>
                  <a:schemeClr val="tx1"/>
                </a:solidFill>
                <a:latin typeface="Calibri" panose="020F0502020204030204" charset="0"/>
                <a:ea typeface="Heebo Light" pitchFamily="34" charset="-122"/>
                <a:cs typeface="Calibri" panose="020F0502020204030204" charset="0"/>
              </a:rPr>
              <a:t>Tìm hiểu về huấn luyện mô hình.</a:t>
            </a:r>
            <a:endParaRPr lang="en-US" sz="2600" dirty="0">
              <a:solidFill>
                <a:schemeClr val="tx1"/>
              </a:solidFill>
              <a:latin typeface="Calibri" panose="020F0502020204030204" charset="0"/>
              <a:ea typeface="Heebo Light" pitchFamily="34" charset="-122"/>
              <a:cs typeface="Calibri" panose="020F0502020204030204" charset="0"/>
            </a:endParaRPr>
          </a:p>
        </p:txBody>
      </p:sp>
      <p:sp>
        <p:nvSpPr>
          <p:cNvPr id="6" name="Text 2"/>
          <p:cNvSpPr/>
          <p:nvPr>
            <p:custDataLst>
              <p:tags r:id="rId3"/>
            </p:custDataLst>
          </p:nvPr>
        </p:nvSpPr>
        <p:spPr>
          <a:xfrm>
            <a:off x="5335601" y="2115939"/>
            <a:ext cx="2882663" cy="360257"/>
          </a:xfrm>
          <a:prstGeom prst="rect">
            <a:avLst/>
          </a:prstGeom>
          <a:noFill/>
        </p:spPr>
        <p:txBody>
          <a:bodyPr wrap="none" lIns="0" tIns="0" rIns="0" bIns="0" rtlCol="0" anchor="t"/>
          <a:lstStyle/>
          <a:p>
            <a:pPr marL="0" indent="0" algn="l">
              <a:lnSpc>
                <a:spcPts val="2750"/>
              </a:lnSpc>
              <a:buNone/>
            </a:pPr>
            <a:r>
              <a:rPr lang="en-US" sz="2600" b="1" dirty="0">
                <a:solidFill>
                  <a:schemeClr val="tx1"/>
                </a:solidFill>
                <a:latin typeface="Calibri" panose="020F0502020204030204" charset="0"/>
                <a:ea typeface="Montserrat" pitchFamily="34" charset="-122"/>
                <a:cs typeface="Calibri" panose="020F0502020204030204" charset="0"/>
              </a:rPr>
              <a:t>Phạm vi nghiên cứu</a:t>
            </a:r>
            <a:endParaRPr lang="en-US" sz="2600" b="1" dirty="0">
              <a:solidFill>
                <a:schemeClr val="tx1"/>
              </a:solidFill>
              <a:latin typeface="Calibri" panose="020F0502020204030204" charset="0"/>
              <a:ea typeface="Montserrat" pitchFamily="34" charset="-122"/>
              <a:cs typeface="Calibri" panose="020F0502020204030204" charset="0"/>
            </a:endParaRPr>
          </a:p>
        </p:txBody>
      </p:sp>
      <p:sp>
        <p:nvSpPr>
          <p:cNvPr id="7" name="Text 3"/>
          <p:cNvSpPr/>
          <p:nvPr>
            <p:custDataLst>
              <p:tags r:id="rId4"/>
            </p:custDataLst>
          </p:nvPr>
        </p:nvSpPr>
        <p:spPr>
          <a:xfrm>
            <a:off x="5335923" y="2614884"/>
            <a:ext cx="3804652" cy="1475892"/>
          </a:xfrm>
          <a:prstGeom prst="rect">
            <a:avLst/>
          </a:prstGeom>
          <a:noFill/>
        </p:spPr>
        <p:txBody>
          <a:bodyPr wrap="square" lIns="0" tIns="0" rIns="0" bIns="0" rtlCol="0" anchor="t"/>
          <a:lstStyle/>
          <a:p>
            <a:pPr marL="0" indent="0" algn="l">
              <a:lnSpc>
                <a:spcPts val="2850"/>
              </a:lnSpc>
              <a:buNone/>
            </a:pPr>
            <a:r>
              <a:rPr lang="en-US" altLang="en-US" sz="2600" dirty="0">
                <a:solidFill>
                  <a:schemeClr val="tx1"/>
                </a:solidFill>
                <a:latin typeface="Calibri" panose="020F0502020204030204" charset="0"/>
                <a:ea typeface="Heebo Light" pitchFamily="34" charset="-122"/>
                <a:cs typeface="Calibri" panose="020F0502020204030204" charset="0"/>
              </a:rPr>
              <a:t>Nghiên cứu quy trình huấn luyện mô hình ứng dụng ResNet-18 bằng công cụ PyTorch.</a:t>
            </a:r>
            <a:endParaRPr lang="en-US" altLang="en-US" sz="2600" dirty="0">
              <a:solidFill>
                <a:schemeClr val="tx1"/>
              </a:solidFill>
              <a:latin typeface="Calibri" panose="020F0502020204030204" charset="0"/>
              <a:ea typeface="Heebo Light" pitchFamily="34" charset="-122"/>
              <a:cs typeface="Calibri" panose="020F0502020204030204" charset="0"/>
            </a:endParaRPr>
          </a:p>
          <a:p>
            <a:pPr marL="0" indent="0" algn="l">
              <a:lnSpc>
                <a:spcPts val="2850"/>
              </a:lnSpc>
              <a:buNone/>
            </a:pPr>
            <a:endParaRPr lang="en-US" altLang="en-US" sz="2600" dirty="0">
              <a:solidFill>
                <a:schemeClr val="tx1"/>
              </a:solidFill>
              <a:latin typeface="Calibri" panose="020F0502020204030204" charset="0"/>
              <a:ea typeface="Heebo Light" pitchFamily="34" charset="-122"/>
              <a:cs typeface="Calibri" panose="020F0502020204030204" charset="0"/>
            </a:endParaRPr>
          </a:p>
        </p:txBody>
      </p:sp>
      <p:sp>
        <p:nvSpPr>
          <p:cNvPr id="9" name="Text 4"/>
          <p:cNvSpPr/>
          <p:nvPr>
            <p:custDataLst>
              <p:tags r:id="rId5"/>
            </p:custDataLst>
          </p:nvPr>
        </p:nvSpPr>
        <p:spPr>
          <a:xfrm>
            <a:off x="9852010" y="2115939"/>
            <a:ext cx="2882663" cy="360257"/>
          </a:xfrm>
          <a:prstGeom prst="rect">
            <a:avLst/>
          </a:prstGeom>
          <a:noFill/>
        </p:spPr>
        <p:txBody>
          <a:bodyPr wrap="none" lIns="0" tIns="0" rIns="0" bIns="0" rtlCol="0" anchor="t"/>
          <a:lstStyle/>
          <a:p>
            <a:pPr marL="0" indent="0" algn="l">
              <a:lnSpc>
                <a:spcPts val="2750"/>
              </a:lnSpc>
              <a:buNone/>
            </a:pPr>
            <a:r>
              <a:rPr lang="en-US" sz="2600" b="1" dirty="0">
                <a:solidFill>
                  <a:schemeClr val="tx1"/>
                </a:solidFill>
                <a:latin typeface="Calibri" panose="020F0502020204030204" charset="0"/>
                <a:ea typeface="Montserrat" pitchFamily="34" charset="-122"/>
                <a:cs typeface="Calibri" panose="020F0502020204030204" charset="0"/>
              </a:rPr>
              <a:t>Mục tiêu đề tài</a:t>
            </a:r>
            <a:endParaRPr lang="en-US" sz="2600" b="1" dirty="0">
              <a:solidFill>
                <a:schemeClr val="tx1"/>
              </a:solidFill>
              <a:latin typeface="Calibri" panose="020F0502020204030204" charset="0"/>
              <a:ea typeface="Montserrat" pitchFamily="34" charset="-122"/>
              <a:cs typeface="Calibri" panose="020F0502020204030204" charset="0"/>
            </a:endParaRPr>
          </a:p>
        </p:txBody>
      </p:sp>
      <p:sp>
        <p:nvSpPr>
          <p:cNvPr id="10" name="Text 5"/>
          <p:cNvSpPr/>
          <p:nvPr>
            <p:custDataLst>
              <p:tags r:id="rId6"/>
            </p:custDataLst>
          </p:nvPr>
        </p:nvSpPr>
        <p:spPr>
          <a:xfrm>
            <a:off x="9852050" y="2614884"/>
            <a:ext cx="4009960" cy="1475892"/>
          </a:xfrm>
          <a:prstGeom prst="rect">
            <a:avLst/>
          </a:prstGeom>
          <a:noFill/>
        </p:spPr>
        <p:txBody>
          <a:bodyPr wrap="square" lIns="0" tIns="0" rIns="0" bIns="0" rtlCol="0" anchor="t"/>
          <a:lstStyle/>
          <a:p>
            <a:pPr marL="0" indent="0" algn="just">
              <a:lnSpc>
                <a:spcPts val="2850"/>
              </a:lnSpc>
              <a:buNone/>
            </a:pPr>
            <a:r>
              <a:rPr lang="en-US" sz="2600" dirty="0">
                <a:solidFill>
                  <a:schemeClr val="tx1"/>
                </a:solidFill>
                <a:latin typeface="Calibri" panose="020F0502020204030204" charset="0"/>
                <a:ea typeface="Heebo Light" pitchFamily="34" charset="-122"/>
                <a:cs typeface="Calibri" panose="020F0502020204030204" charset="0"/>
              </a:rPr>
              <a:t>Tìm hiểu lý thuyết, áp dụng phát triển và huấn luyện mô hình mạng nơ-ron tích chập ResNet-18 để phân loại ảnh X-quang phổi giữa các trường hợp 'Bình thường' và 'Viêm phổi'.</a:t>
            </a:r>
            <a:endParaRPr lang="en-US" sz="2600" dirty="0">
              <a:solidFill>
                <a:schemeClr val="tx1"/>
              </a:solidFill>
              <a:latin typeface="Calibri" panose="020F0502020204030204" charset="0"/>
              <a:ea typeface="Heebo Light" pitchFamily="34" charset="-122"/>
              <a:cs typeface="Calibri" panose="020F0502020204030204" charset="0"/>
            </a:endParaRPr>
          </a:p>
        </p:txBody>
      </p:sp>
      <p:sp>
        <p:nvSpPr>
          <p:cNvPr id="11" name="Text 6"/>
          <p:cNvSpPr/>
          <p:nvPr/>
        </p:nvSpPr>
        <p:spPr>
          <a:xfrm>
            <a:off x="766445" y="5568315"/>
            <a:ext cx="13434060" cy="2425700"/>
          </a:xfrm>
          <a:prstGeom prst="rect">
            <a:avLst/>
          </a:prstGeom>
          <a:noFill/>
        </p:spPr>
        <p:txBody>
          <a:bodyPr wrap="none" lIns="0" tIns="0" rIns="0" bIns="0" rtlCol="0" anchor="t"/>
          <a:lstStyle/>
          <a:p>
            <a:pPr marL="0" indent="0" algn="l">
              <a:lnSpc>
                <a:spcPts val="2850"/>
              </a:lnSpc>
              <a:buNone/>
            </a:pPr>
            <a:r>
              <a:rPr lang="en-US" sz="2600" b="1" dirty="0">
                <a:solidFill>
                  <a:schemeClr val="tx1"/>
                </a:solidFill>
                <a:latin typeface="Calibri" panose="020F0502020204030204" charset="0"/>
                <a:ea typeface="Heebo Light" pitchFamily="34" charset="-122"/>
                <a:cs typeface="Calibri" panose="020F0502020204030204" charset="0"/>
              </a:rPr>
              <a:t>Nội dung đồ án:</a:t>
            </a:r>
            <a:endParaRPr lang="en-US" sz="2600" b="1" dirty="0">
              <a:solidFill>
                <a:schemeClr val="tx1"/>
              </a:solidFill>
              <a:latin typeface="Calibri" panose="020F0502020204030204" charset="0"/>
              <a:ea typeface="Heebo Light" pitchFamily="34" charset="-122"/>
              <a:cs typeface="Calibri" panose="020F0502020204030204" charset="0"/>
            </a:endParaRPr>
          </a:p>
          <a:p>
            <a:pPr marL="0" indent="0" algn="l">
              <a:lnSpc>
                <a:spcPts val="2850"/>
              </a:lnSpc>
              <a:buNone/>
            </a:pPr>
            <a:endParaRPr lang="en-US" sz="2600" b="1" dirty="0">
              <a:solidFill>
                <a:schemeClr val="tx1"/>
              </a:solidFill>
              <a:latin typeface="Calibri" panose="020F0502020204030204" charset="0"/>
              <a:ea typeface="Heebo Light" pitchFamily="34" charset="-122"/>
              <a:cs typeface="Calibri" panose="020F0502020204030204" charset="0"/>
            </a:endParaRPr>
          </a:p>
          <a:p>
            <a:pPr marL="0" indent="457200" algn="just">
              <a:lnSpc>
                <a:spcPts val="2850"/>
              </a:lnSpc>
              <a:buNone/>
            </a:pPr>
            <a:r>
              <a:rPr lang="en-US" altLang="en-US" sz="2600" dirty="0">
                <a:solidFill>
                  <a:schemeClr val="tx1"/>
                </a:solidFill>
                <a:latin typeface="Calibri" panose="020F0502020204030204" charset="0"/>
                <a:ea typeface="Heebo Light" pitchFamily="34" charset="-122"/>
                <a:cs typeface="Calibri" panose="020F0502020204030204" charset="0"/>
              </a:rPr>
              <a:t>Nghiên cứu tập trung huấn luyện và </a:t>
            </a:r>
            <a:r>
              <a:rPr lang="en-US" altLang="en-US" sz="2600" dirty="0">
                <a:solidFill>
                  <a:schemeClr val="tx1"/>
                </a:solidFill>
                <a:latin typeface="Calibri" panose="020F0502020204030204" charset="0"/>
                <a:ea typeface="Heebo Light" pitchFamily="34" charset="-122"/>
                <a:cs typeface="Calibri" panose="020F0502020204030204" charset="0"/>
              </a:rPr>
              <a:t>đ</a:t>
            </a:r>
            <a:r>
              <a:rPr lang="en-US" altLang="en-US" sz="2600" dirty="0">
                <a:solidFill>
                  <a:schemeClr val="tx1"/>
                </a:solidFill>
                <a:latin typeface="Calibri" panose="020F0502020204030204" charset="0"/>
                <a:ea typeface="Heebo Light" pitchFamily="34" charset="-122"/>
                <a:cs typeface="Calibri" panose="020F0502020204030204" charset="0"/>
              </a:rPr>
              <a:t>ánh giá mô hình ResNet-18 cải tiến bằng PyTorch </a:t>
            </a:r>
            <a:r>
              <a:rPr lang="en-US" altLang="en-US" sz="2600" dirty="0">
                <a:solidFill>
                  <a:schemeClr val="tx1"/>
                </a:solidFill>
                <a:latin typeface="Calibri" panose="020F0502020204030204" charset="0"/>
                <a:ea typeface="Heebo Light" pitchFamily="34" charset="-122"/>
                <a:cs typeface="Calibri" panose="020F0502020204030204" charset="0"/>
              </a:rPr>
              <a:t>đ</a:t>
            </a:r>
            <a:r>
              <a:rPr lang="en-US" altLang="en-US" sz="2600" dirty="0">
                <a:solidFill>
                  <a:schemeClr val="tx1"/>
                </a:solidFill>
                <a:latin typeface="Calibri" panose="020F0502020204030204" charset="0"/>
                <a:ea typeface="Heebo Light" pitchFamily="34" charset="-122"/>
                <a:cs typeface="Calibri" panose="020F0502020204030204" charset="0"/>
              </a:rPr>
              <a:t>ể phát </a:t>
            </a:r>
            <a:endParaRPr lang="en-US" altLang="en-US" sz="2600" dirty="0">
              <a:solidFill>
                <a:schemeClr val="tx1"/>
              </a:solidFill>
              <a:latin typeface="Calibri" panose="020F0502020204030204" charset="0"/>
              <a:ea typeface="Heebo Light" pitchFamily="34" charset="-122"/>
              <a:cs typeface="Calibri" panose="020F0502020204030204" charset="0"/>
            </a:endParaRPr>
          </a:p>
          <a:p>
            <a:pPr marL="0" indent="0" algn="just">
              <a:lnSpc>
                <a:spcPts val="2850"/>
              </a:lnSpc>
              <a:buNone/>
            </a:pPr>
            <a:r>
              <a:rPr lang="en-US" altLang="en-US" sz="2600" dirty="0">
                <a:solidFill>
                  <a:schemeClr val="tx1"/>
                </a:solidFill>
                <a:latin typeface="Calibri" panose="020F0502020204030204" charset="0"/>
                <a:ea typeface="Heebo Light" pitchFamily="34" charset="-122"/>
                <a:cs typeface="Calibri" panose="020F0502020204030204" charset="0"/>
              </a:rPr>
              <a:t>hiện viêm phổi từ ảnh X-quang ngực trên nền tảng Kaggle, trong </a:t>
            </a:r>
            <a:r>
              <a:rPr lang="en-US" altLang="en-US" sz="2600" dirty="0">
                <a:solidFill>
                  <a:schemeClr val="tx1"/>
                </a:solidFill>
                <a:latin typeface="Calibri" panose="020F0502020204030204" charset="0"/>
                <a:ea typeface="Heebo Light" pitchFamily="34" charset="-122"/>
                <a:cs typeface="Calibri" panose="020F0502020204030204" charset="0"/>
              </a:rPr>
              <a:t>đ</a:t>
            </a:r>
            <a:r>
              <a:rPr lang="en-US" altLang="en-US" sz="2600" dirty="0">
                <a:solidFill>
                  <a:schemeClr val="tx1"/>
                </a:solidFill>
                <a:latin typeface="Calibri" panose="020F0502020204030204" charset="0"/>
                <a:ea typeface="Heebo Light" pitchFamily="34" charset="-122"/>
                <a:cs typeface="Calibri" panose="020F0502020204030204" charset="0"/>
              </a:rPr>
              <a:t>ó mô hình </a:t>
            </a:r>
            <a:r>
              <a:rPr lang="en-US" altLang="en-US" sz="2600" dirty="0">
                <a:solidFill>
                  <a:schemeClr val="tx1"/>
                </a:solidFill>
                <a:latin typeface="Calibri" panose="020F0502020204030204" charset="0"/>
                <a:ea typeface="Heebo Light" pitchFamily="34" charset="-122"/>
                <a:cs typeface="Calibri" panose="020F0502020204030204" charset="0"/>
              </a:rPr>
              <a:t>đư</a:t>
            </a:r>
            <a:r>
              <a:rPr lang="en-US" altLang="en-US" sz="2600" dirty="0">
                <a:solidFill>
                  <a:schemeClr val="tx1"/>
                </a:solidFill>
                <a:latin typeface="Calibri" panose="020F0502020204030204" charset="0"/>
                <a:ea typeface="Heebo Light" pitchFamily="34" charset="-122"/>
                <a:cs typeface="Calibri" panose="020F0502020204030204" charset="0"/>
              </a:rPr>
              <a:t>ợc tinh chỉnh siêu </a:t>
            </a:r>
            <a:endParaRPr lang="en-US" altLang="en-US" sz="2600" dirty="0">
              <a:solidFill>
                <a:schemeClr val="tx1"/>
              </a:solidFill>
              <a:latin typeface="Calibri" panose="020F0502020204030204" charset="0"/>
              <a:ea typeface="Heebo Light" pitchFamily="34" charset="-122"/>
              <a:cs typeface="Calibri" panose="020F0502020204030204" charset="0"/>
            </a:endParaRPr>
          </a:p>
          <a:p>
            <a:pPr marL="0" indent="0" algn="just">
              <a:lnSpc>
                <a:spcPts val="2850"/>
              </a:lnSpc>
              <a:buNone/>
            </a:pPr>
            <a:r>
              <a:rPr lang="en-US" altLang="en-US" sz="2600" dirty="0">
                <a:solidFill>
                  <a:schemeClr val="tx1"/>
                </a:solidFill>
                <a:latin typeface="Calibri" panose="020F0502020204030204" charset="0"/>
                <a:ea typeface="Heebo Light" pitchFamily="34" charset="-122"/>
                <a:cs typeface="Calibri" panose="020F0502020204030204" charset="0"/>
              </a:rPr>
              <a:t>tham số và tích hợp Attention Block nhằm nâng cao khả n</a:t>
            </a:r>
            <a:r>
              <a:rPr lang="en-US" altLang="en-US" sz="2600" dirty="0">
                <a:solidFill>
                  <a:schemeClr val="tx1"/>
                </a:solidFill>
                <a:latin typeface="Calibri" panose="020F0502020204030204" charset="0"/>
                <a:ea typeface="Heebo Light" pitchFamily="34" charset="-122"/>
                <a:cs typeface="Calibri" panose="020F0502020204030204" charset="0"/>
              </a:rPr>
              <a:t>ă</a:t>
            </a:r>
            <a:r>
              <a:rPr lang="en-US" altLang="en-US" sz="2600" dirty="0">
                <a:solidFill>
                  <a:schemeClr val="tx1"/>
                </a:solidFill>
                <a:latin typeface="Calibri" panose="020F0502020204030204" charset="0"/>
                <a:ea typeface="Heebo Light" pitchFamily="34" charset="-122"/>
                <a:cs typeface="Calibri" panose="020F0502020204030204" charset="0"/>
              </a:rPr>
              <a:t>ng trích xuất </a:t>
            </a:r>
            <a:r>
              <a:rPr lang="en-US" altLang="en-US" sz="2600" dirty="0">
                <a:solidFill>
                  <a:schemeClr val="tx1"/>
                </a:solidFill>
                <a:latin typeface="Calibri" panose="020F0502020204030204" charset="0"/>
                <a:ea typeface="Heebo Light" pitchFamily="34" charset="-122"/>
                <a:cs typeface="Calibri" panose="020F0502020204030204" charset="0"/>
              </a:rPr>
              <a:t>đ</a:t>
            </a:r>
            <a:r>
              <a:rPr lang="en-US" altLang="en-US" sz="2600" dirty="0">
                <a:solidFill>
                  <a:schemeClr val="tx1"/>
                </a:solidFill>
                <a:latin typeface="Calibri" panose="020F0502020204030204" charset="0"/>
                <a:ea typeface="Heebo Light" pitchFamily="34" charset="-122"/>
                <a:cs typeface="Calibri" panose="020F0502020204030204" charset="0"/>
              </a:rPr>
              <a:t>ặc tr</a:t>
            </a:r>
            <a:r>
              <a:rPr lang="en-US" altLang="en-US" sz="2600" dirty="0">
                <a:solidFill>
                  <a:schemeClr val="tx1"/>
                </a:solidFill>
                <a:latin typeface="Calibri" panose="020F0502020204030204" charset="0"/>
                <a:ea typeface="Heebo Light" pitchFamily="34" charset="-122"/>
                <a:cs typeface="Calibri" panose="020F0502020204030204" charset="0"/>
              </a:rPr>
              <a:t>ư</a:t>
            </a:r>
            <a:r>
              <a:rPr lang="en-US" altLang="en-US" sz="2600" dirty="0">
                <a:solidFill>
                  <a:schemeClr val="tx1"/>
                </a:solidFill>
                <a:latin typeface="Calibri" panose="020F0502020204030204" charset="0"/>
                <a:ea typeface="Heebo Light" pitchFamily="34" charset="-122"/>
                <a:cs typeface="Calibri" panose="020F0502020204030204" charset="0"/>
              </a:rPr>
              <a:t>ng và cải thiện hiệu </a:t>
            </a:r>
            <a:endParaRPr lang="en-US" altLang="en-US" sz="2600" dirty="0">
              <a:solidFill>
                <a:schemeClr val="tx1"/>
              </a:solidFill>
              <a:latin typeface="Calibri" panose="020F0502020204030204" charset="0"/>
              <a:ea typeface="Heebo Light" pitchFamily="34" charset="-122"/>
              <a:cs typeface="Calibri" panose="020F0502020204030204" charset="0"/>
            </a:endParaRPr>
          </a:p>
          <a:p>
            <a:pPr marL="0" indent="0" algn="just">
              <a:lnSpc>
                <a:spcPts val="2850"/>
              </a:lnSpc>
              <a:buNone/>
            </a:pPr>
            <a:r>
              <a:rPr lang="en-US" altLang="en-US" sz="2600" dirty="0">
                <a:solidFill>
                  <a:schemeClr val="tx1"/>
                </a:solidFill>
                <a:latin typeface="Calibri" panose="020F0502020204030204" charset="0"/>
                <a:ea typeface="Heebo Light" pitchFamily="34" charset="-122"/>
                <a:cs typeface="Calibri" panose="020F0502020204030204" charset="0"/>
              </a:rPr>
              <a:t>suất so với kiến trúc ban </a:t>
            </a:r>
            <a:r>
              <a:rPr lang="en-US" altLang="en-US" sz="2600" dirty="0">
                <a:solidFill>
                  <a:schemeClr val="tx1"/>
                </a:solidFill>
                <a:latin typeface="Calibri" panose="020F0502020204030204" charset="0"/>
                <a:ea typeface="Heebo Light" pitchFamily="34" charset="-122"/>
                <a:cs typeface="Calibri" panose="020F0502020204030204" charset="0"/>
              </a:rPr>
              <a:t>đ</a:t>
            </a:r>
            <a:r>
              <a:rPr lang="en-US" altLang="en-US" sz="2600" dirty="0">
                <a:solidFill>
                  <a:schemeClr val="tx1"/>
                </a:solidFill>
                <a:latin typeface="Calibri" panose="020F0502020204030204" charset="0"/>
                <a:ea typeface="Heebo Light" pitchFamily="34" charset="-122"/>
                <a:cs typeface="Calibri" panose="020F0502020204030204" charset="0"/>
              </a:rPr>
              <a:t>ầu.</a:t>
            </a:r>
            <a:endParaRPr lang="en-US" altLang="en-US" sz="2600" dirty="0">
              <a:solidFill>
                <a:schemeClr val="tx1"/>
              </a:solidFill>
              <a:latin typeface="Calibri" panose="020F0502020204030204" charset="0"/>
              <a:ea typeface="Heebo Light" pitchFamily="34" charset="-122"/>
              <a:cs typeface="Calibri" panose="020F0502020204030204" charset="0"/>
            </a:endParaRPr>
          </a:p>
          <a:p>
            <a:pPr marL="0" indent="0" algn="l">
              <a:lnSpc>
                <a:spcPts val="2850"/>
              </a:lnSpc>
              <a:buNone/>
            </a:pPr>
            <a:endParaRPr lang="en-US" altLang="en-US" sz="2600" dirty="0">
              <a:solidFill>
                <a:schemeClr val="tx1"/>
              </a:solidFill>
              <a:latin typeface="Calibri" panose="020F0502020204030204" charset="0"/>
              <a:ea typeface="Heebo Light" pitchFamily="34" charset="-122"/>
              <a:cs typeface="Calibri" panose="020F0502020204030204" charset="0"/>
            </a:endParaRPr>
          </a:p>
        </p:txBody>
      </p:sp>
      <p:sp>
        <p:nvSpPr>
          <p:cNvPr id="12" name="Text Box 11"/>
          <p:cNvSpPr txBox="1"/>
          <p:nvPr/>
        </p:nvSpPr>
        <p:spPr>
          <a:xfrm>
            <a:off x="766445" y="353695"/>
            <a:ext cx="11933555" cy="783590"/>
          </a:xfrm>
          <a:prstGeom prst="rect">
            <a:avLst/>
          </a:prstGeom>
          <a:noFill/>
        </p:spPr>
        <p:txBody>
          <a:bodyPr wrap="square" rtlCol="0">
            <a:spAutoFit/>
          </a:bodyPr>
          <a:p>
            <a:r>
              <a:rPr lang="en-US" sz="4500" b="1">
                <a:latin typeface="Calibri" panose="020F0502020204030204" charset="0"/>
                <a:cs typeface="Calibri" panose="020F0502020204030204" charset="0"/>
              </a:rPr>
              <a:t>TỔNG QUAN ĐỀ TÀI</a:t>
            </a:r>
            <a:endParaRPr lang="en-US" sz="4500" b="1">
              <a:latin typeface="Calibri" panose="020F0502020204030204" charset="0"/>
              <a:cs typeface="Calibri" panose="020F050202020403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793790" y="857369"/>
            <a:ext cx="8733711" cy="708779"/>
          </a:xfrm>
          <a:prstGeom prst="rect">
            <a:avLst/>
          </a:prstGeom>
          <a:noFill/>
        </p:spPr>
        <p:txBody>
          <a:bodyPr wrap="none" lIns="0" tIns="0" rIns="0" bIns="0" rtlCol="0" anchor="t"/>
          <a:lstStyle/>
          <a:p>
            <a:pPr marL="0" indent="0" algn="l">
              <a:lnSpc>
                <a:spcPts val="5550"/>
              </a:lnSpc>
              <a:buNone/>
            </a:pPr>
            <a:r>
              <a:rPr lang="en-US" sz="4450" b="1" dirty="0">
                <a:solidFill>
                  <a:schemeClr val="tx1"/>
                </a:solidFill>
                <a:latin typeface="Calibri" panose="020F0502020204030204" charset="0"/>
                <a:ea typeface="Montserrat" pitchFamily="34" charset="-122"/>
                <a:cs typeface="Calibri" panose="020F0502020204030204" charset="0"/>
              </a:rPr>
              <a:t>Tổng Quan Kiến Trúc ResNet18</a:t>
            </a:r>
            <a:endParaRPr lang="en-US" sz="4450" b="1" dirty="0">
              <a:solidFill>
                <a:schemeClr val="tx1"/>
              </a:solidFill>
              <a:latin typeface="Calibri" panose="020F0502020204030204" charset="0"/>
              <a:ea typeface="Montserrat" pitchFamily="34" charset="-122"/>
              <a:cs typeface="Calibri" panose="020F0502020204030204" charset="0"/>
            </a:endParaRPr>
          </a:p>
        </p:txBody>
      </p:sp>
      <p:sp>
        <p:nvSpPr>
          <p:cNvPr id="3" name="Text 1"/>
          <p:cNvSpPr/>
          <p:nvPr/>
        </p:nvSpPr>
        <p:spPr>
          <a:xfrm>
            <a:off x="793790" y="2034183"/>
            <a:ext cx="7604284" cy="1088708"/>
          </a:xfrm>
          <a:prstGeom prst="rect">
            <a:avLst/>
          </a:prstGeom>
          <a:noFill/>
        </p:spPr>
        <p:txBody>
          <a:bodyPr wrap="square" lIns="0" tIns="0" rIns="0" bIns="0" rtlCol="0" anchor="t"/>
          <a:lstStyle/>
          <a:p>
            <a:pPr marL="0" indent="0" algn="l">
              <a:lnSpc>
                <a:spcPts val="2850"/>
              </a:lnSpc>
              <a:buSzPct val="100000"/>
              <a:buNone/>
            </a:pPr>
            <a:r>
              <a:rPr lang="en-US" sz="2000" b="1" dirty="0">
                <a:solidFill>
                  <a:schemeClr val="tx1"/>
                </a:solidFill>
                <a:latin typeface="Calibri" panose="020F0502020204030204" charset="0"/>
                <a:ea typeface="Heebo Light" pitchFamily="34" charset="-122"/>
                <a:cs typeface="Calibri" panose="020F0502020204030204" charset="0"/>
              </a:rPr>
              <a:t>Kiến trúc ResNet18:</a:t>
            </a:r>
            <a:r>
              <a:rPr lang="en-US" sz="2000" dirty="0">
                <a:solidFill>
                  <a:schemeClr val="tx1"/>
                </a:solidFill>
                <a:latin typeface="Calibri" panose="020F0502020204030204" charset="0"/>
                <a:ea typeface="Heebo Light" pitchFamily="34" charset="-122"/>
                <a:cs typeface="Calibri" panose="020F0502020204030204" charset="0"/>
              </a:rPr>
              <a:t> Một mô hình mạng nơ ron tích chập sâu với 18 lớp có thể huấn luyện, nổi tiếng với khả năng xử lý vấn đề suy thoái độ chính xác khi mô hình trở nên quá sâu.</a:t>
            </a:r>
            <a:endParaRPr lang="en-US" sz="2000" dirty="0">
              <a:solidFill>
                <a:schemeClr val="tx1"/>
              </a:solidFill>
              <a:latin typeface="Calibri" panose="020F0502020204030204" charset="0"/>
              <a:ea typeface="Heebo Light" pitchFamily="34" charset="-122"/>
              <a:cs typeface="Calibri" panose="020F0502020204030204" charset="0"/>
            </a:endParaRPr>
          </a:p>
        </p:txBody>
      </p:sp>
      <p:sp>
        <p:nvSpPr>
          <p:cNvPr id="4" name="Text 2"/>
          <p:cNvSpPr/>
          <p:nvPr/>
        </p:nvSpPr>
        <p:spPr>
          <a:xfrm>
            <a:off x="793790" y="3278386"/>
            <a:ext cx="7604284" cy="1088708"/>
          </a:xfrm>
          <a:prstGeom prst="rect">
            <a:avLst/>
          </a:prstGeom>
          <a:noFill/>
        </p:spPr>
        <p:txBody>
          <a:bodyPr wrap="square" lIns="0" tIns="0" rIns="0" bIns="0" rtlCol="0" anchor="t"/>
          <a:lstStyle/>
          <a:p>
            <a:pPr marL="0" indent="0" algn="l">
              <a:lnSpc>
                <a:spcPts val="2850"/>
              </a:lnSpc>
              <a:buSzPct val="100000"/>
              <a:buNone/>
            </a:pPr>
            <a:r>
              <a:rPr lang="en-US" sz="2000" b="1" dirty="0">
                <a:solidFill>
                  <a:schemeClr val="tx1"/>
                </a:solidFill>
                <a:latin typeface="Calibri" panose="020F0502020204030204" charset="0"/>
                <a:ea typeface="Heebo Light" pitchFamily="34" charset="-122"/>
                <a:cs typeface="Calibri" panose="020F0502020204030204" charset="0"/>
              </a:rPr>
              <a:t>Điểm nổi bật:</a:t>
            </a:r>
            <a:r>
              <a:rPr lang="en-US" sz="2000" dirty="0">
                <a:solidFill>
                  <a:schemeClr val="tx1"/>
                </a:solidFill>
                <a:latin typeface="Calibri" panose="020F0502020204030204" charset="0"/>
                <a:ea typeface="Heebo Light" pitchFamily="34" charset="-122"/>
                <a:cs typeface="Calibri" panose="020F0502020204030204" charset="0"/>
              </a:rPr>
              <a:t> Sử dụng cơ chế Skip Connections hay Residual Blocks, giúp truyền thông tin từ các lớp trước đến các lớp sau, tối ưu hóa quá trình học các đặc trưng phức tạp.</a:t>
            </a:r>
            <a:endParaRPr lang="en-US" sz="2000" dirty="0">
              <a:solidFill>
                <a:schemeClr val="tx1"/>
              </a:solidFill>
              <a:latin typeface="Calibri" panose="020F0502020204030204" charset="0"/>
              <a:ea typeface="Heebo Light" pitchFamily="34" charset="-122"/>
              <a:cs typeface="Calibri" panose="020F0502020204030204" charset="0"/>
            </a:endParaRPr>
          </a:p>
        </p:txBody>
      </p:sp>
      <p:sp>
        <p:nvSpPr>
          <p:cNvPr id="5" name="Text 3"/>
          <p:cNvSpPr/>
          <p:nvPr/>
        </p:nvSpPr>
        <p:spPr>
          <a:xfrm>
            <a:off x="793790" y="4534019"/>
            <a:ext cx="7604284" cy="1088708"/>
          </a:xfrm>
          <a:prstGeom prst="rect">
            <a:avLst/>
          </a:prstGeom>
          <a:noFill/>
        </p:spPr>
        <p:txBody>
          <a:bodyPr wrap="square" lIns="0" tIns="0" rIns="0" bIns="0" rtlCol="0" anchor="t"/>
          <a:lstStyle/>
          <a:p>
            <a:pPr marL="0" indent="0" algn="l">
              <a:lnSpc>
                <a:spcPts val="2850"/>
              </a:lnSpc>
              <a:buSzPct val="100000"/>
              <a:buNone/>
            </a:pPr>
            <a:r>
              <a:rPr lang="en-US" sz="2000" b="1" dirty="0">
                <a:solidFill>
                  <a:schemeClr val="tx1"/>
                </a:solidFill>
                <a:latin typeface="Calibri" panose="020F0502020204030204" charset="0"/>
                <a:ea typeface="Heebo Light" pitchFamily="34" charset="-122"/>
                <a:cs typeface="Calibri" panose="020F0502020204030204" charset="0"/>
              </a:rPr>
              <a:t>Lý do lựa chọn:</a:t>
            </a:r>
            <a:r>
              <a:rPr lang="en-US" sz="2000" dirty="0">
                <a:solidFill>
                  <a:schemeClr val="tx1"/>
                </a:solidFill>
                <a:latin typeface="Calibri" panose="020F0502020204030204" charset="0"/>
                <a:ea typeface="Heebo Light" pitchFamily="34" charset="-122"/>
                <a:cs typeface="Calibri" panose="020F0502020204030204" charset="0"/>
              </a:rPr>
              <a:t> ResNet-18 cung cấp sự cân bằng tốt giữa hiệu suất tính toán và độ chính xác, lý tưởng cho các ứng dụng y tế cần tốc độ xử lý nhanh.</a:t>
            </a:r>
            <a:endParaRPr lang="en-US" sz="2000" dirty="0">
              <a:solidFill>
                <a:schemeClr val="tx1"/>
              </a:solidFill>
              <a:latin typeface="Calibri" panose="020F0502020204030204" charset="0"/>
              <a:ea typeface="Heebo Light" pitchFamily="34" charset="-122"/>
              <a:cs typeface="Calibri" panose="020F0502020204030204" charset="0"/>
            </a:endParaRPr>
          </a:p>
        </p:txBody>
      </p:sp>
      <p:sp>
        <p:nvSpPr>
          <p:cNvPr id="6" name="Shape 4"/>
          <p:cNvSpPr/>
          <p:nvPr/>
        </p:nvSpPr>
        <p:spPr>
          <a:xfrm>
            <a:off x="793790" y="5790247"/>
            <a:ext cx="7604284" cy="1326713"/>
          </a:xfrm>
          <a:prstGeom prst="roundRect">
            <a:avLst>
              <a:gd name="adj" fmla="val 7181"/>
            </a:avLst>
          </a:prstGeom>
          <a:solidFill>
            <a:srgbClr val="481C9E"/>
          </a:solidFill>
        </p:spPr>
      </p:sp>
      <p:pic>
        <p:nvPicPr>
          <p:cNvPr id="7" name="Image 0" descr="preencoded.png"/>
          <p:cNvPicPr>
            <a:picLocks noChangeAspect="1"/>
          </p:cNvPicPr>
          <p:nvPr/>
        </p:nvPicPr>
        <p:blipFill>
          <a:blip r:embed="rId1"/>
          <a:stretch>
            <a:fillRect/>
          </a:stretch>
        </p:blipFill>
        <p:spPr>
          <a:xfrm>
            <a:off x="1020604" y="6119098"/>
            <a:ext cx="283488" cy="226814"/>
          </a:xfrm>
          <a:prstGeom prst="rect">
            <a:avLst/>
          </a:prstGeom>
        </p:spPr>
      </p:pic>
      <p:sp>
        <p:nvSpPr>
          <p:cNvPr id="8" name="Text 5"/>
          <p:cNvSpPr/>
          <p:nvPr/>
        </p:nvSpPr>
        <p:spPr>
          <a:xfrm>
            <a:off x="1530906" y="6073735"/>
            <a:ext cx="6640354" cy="725805"/>
          </a:xfrm>
          <a:prstGeom prst="rect">
            <a:avLst/>
          </a:prstGeom>
          <a:noFill/>
        </p:spPr>
        <p:txBody>
          <a:bodyPr wrap="square" lIns="0" tIns="0" rIns="0" bIns="0" rtlCol="0" anchor="t"/>
          <a:lstStyle/>
          <a:p>
            <a:pPr marL="0" indent="0" algn="l">
              <a:lnSpc>
                <a:spcPts val="2850"/>
              </a:lnSpc>
              <a:buNone/>
            </a:pPr>
            <a:r>
              <a:rPr lang="en-US" sz="1750" dirty="0">
                <a:solidFill>
                  <a:schemeClr val="bg1"/>
                </a:solidFill>
                <a:latin typeface="Calibri" panose="020F0502020204030204" charset="0"/>
                <a:ea typeface="Heebo Light" pitchFamily="34" charset="-122"/>
                <a:cs typeface="Calibri" panose="020F0502020204030204" charset="0"/>
              </a:rPr>
              <a:t>So với ResNet-50 hay DenseNet, ResNet-18 yêu cầu ít tài nguyên tính toán hơn nhưng vẫn duy trì hiệu suất phân loại ảnh cao.</a:t>
            </a:r>
            <a:endParaRPr lang="en-US" sz="1750" dirty="0">
              <a:solidFill>
                <a:schemeClr val="bg1"/>
              </a:solidFill>
              <a:latin typeface="Calibri" panose="020F0502020204030204" charset="0"/>
              <a:ea typeface="Heebo Light" pitchFamily="34" charset="-122"/>
              <a:cs typeface="Calibri" panose="020F0502020204030204" charset="0"/>
            </a:endParaRPr>
          </a:p>
        </p:txBody>
      </p:sp>
      <p:pic>
        <p:nvPicPr>
          <p:cNvPr id="18" name="Picture 12" descr="IMG_256"/>
          <p:cNvPicPr>
            <a:picLocks noChangeAspect="1"/>
          </p:cNvPicPr>
          <p:nvPr/>
        </p:nvPicPr>
        <p:blipFill>
          <a:blip r:embed="rId2"/>
          <a:stretch>
            <a:fillRect/>
          </a:stretch>
        </p:blipFill>
        <p:spPr>
          <a:xfrm rot="5400000">
            <a:off x="8381365" y="2244725"/>
            <a:ext cx="7286625" cy="3629025"/>
          </a:xfrm>
          <a:prstGeom prst="rect">
            <a:avLst/>
          </a:prstGeom>
          <a:noFill/>
          <a:ln w="9525">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683300" y="306665"/>
            <a:ext cx="11479054" cy="708779"/>
          </a:xfrm>
          <a:prstGeom prst="rect">
            <a:avLst/>
          </a:prstGeom>
          <a:noFill/>
        </p:spPr>
        <p:txBody>
          <a:bodyPr wrap="none" lIns="0" tIns="0" rIns="0" bIns="0" rtlCol="0" anchor="t"/>
          <a:lstStyle/>
          <a:p>
            <a:pPr marL="0" indent="0" algn="l">
              <a:lnSpc>
                <a:spcPts val="5550"/>
              </a:lnSpc>
              <a:buNone/>
            </a:pPr>
            <a:r>
              <a:rPr lang="en-US" sz="4450" b="1" dirty="0">
                <a:solidFill>
                  <a:schemeClr val="tx1"/>
                </a:solidFill>
                <a:latin typeface="Calibri" panose="020F0502020204030204" charset="0"/>
                <a:ea typeface="Montserrat" pitchFamily="34" charset="-122"/>
                <a:cs typeface="Calibri" panose="020F0502020204030204" charset="0"/>
              </a:rPr>
              <a:t>Dữ Liệu Đầu Vào và Quy Trình Tiền Xử Lý</a:t>
            </a:r>
            <a:endParaRPr lang="en-US" sz="4450" b="1" dirty="0">
              <a:solidFill>
                <a:schemeClr val="tx1"/>
              </a:solidFill>
              <a:latin typeface="Calibri" panose="020F0502020204030204" charset="0"/>
              <a:ea typeface="Montserrat" pitchFamily="34" charset="-122"/>
              <a:cs typeface="Calibri" panose="020F0502020204030204" charset="0"/>
            </a:endParaRPr>
          </a:p>
        </p:txBody>
      </p:sp>
      <p:pic>
        <p:nvPicPr>
          <p:cNvPr id="4" name="Image 1" descr="preencoded.png"/>
          <p:cNvPicPr>
            <a:picLocks noChangeAspect="1"/>
          </p:cNvPicPr>
          <p:nvPr>
            <p:custDataLst>
              <p:tags r:id="rId1"/>
            </p:custDataLst>
          </p:nvPr>
        </p:nvPicPr>
        <p:blipFill>
          <a:blip r:embed="rId2"/>
          <a:stretch>
            <a:fillRect/>
          </a:stretch>
        </p:blipFill>
        <p:spPr>
          <a:xfrm>
            <a:off x="793790" y="2659142"/>
            <a:ext cx="6407944" cy="30480"/>
          </a:xfrm>
          <a:prstGeom prst="rect">
            <a:avLst/>
          </a:prstGeom>
        </p:spPr>
      </p:pic>
      <p:sp>
        <p:nvSpPr>
          <p:cNvPr id="5" name="Text 1"/>
          <p:cNvSpPr/>
          <p:nvPr>
            <p:custDataLst>
              <p:tags r:id="rId3"/>
            </p:custDataLst>
          </p:nvPr>
        </p:nvSpPr>
        <p:spPr>
          <a:xfrm>
            <a:off x="683300" y="1552654"/>
            <a:ext cx="2835235" cy="354330"/>
          </a:xfrm>
          <a:prstGeom prst="rect">
            <a:avLst/>
          </a:prstGeom>
          <a:noFill/>
        </p:spPr>
        <p:txBody>
          <a:bodyPr wrap="none" lIns="0" tIns="0" rIns="0" bIns="0" rtlCol="0" anchor="t"/>
          <a:lstStyle/>
          <a:p>
            <a:pPr marL="0" indent="0" algn="l">
              <a:lnSpc>
                <a:spcPts val="2750"/>
              </a:lnSpc>
              <a:buNone/>
            </a:pPr>
            <a:r>
              <a:rPr lang="en-US" sz="2200" b="1" dirty="0">
                <a:solidFill>
                  <a:schemeClr val="tx1"/>
                </a:solidFill>
                <a:latin typeface="Calibri" panose="020F0502020204030204" charset="0"/>
                <a:ea typeface="Montserrat" pitchFamily="34" charset="-122"/>
                <a:cs typeface="Calibri" panose="020F0502020204030204" charset="0"/>
              </a:rPr>
              <a:t>Mô Tả Bộ Dữ Liệu</a:t>
            </a:r>
            <a:endParaRPr lang="en-US" sz="2200" b="1" dirty="0">
              <a:solidFill>
                <a:schemeClr val="tx1"/>
              </a:solidFill>
              <a:latin typeface="Calibri" panose="020F0502020204030204" charset="0"/>
              <a:ea typeface="Montserrat" pitchFamily="34" charset="-122"/>
              <a:cs typeface="Calibri" panose="020F0502020204030204" charset="0"/>
            </a:endParaRPr>
          </a:p>
        </p:txBody>
      </p:sp>
      <p:sp>
        <p:nvSpPr>
          <p:cNvPr id="6" name="Text 2"/>
          <p:cNvSpPr/>
          <p:nvPr>
            <p:custDataLst>
              <p:tags r:id="rId4"/>
            </p:custDataLst>
          </p:nvPr>
        </p:nvSpPr>
        <p:spPr>
          <a:xfrm>
            <a:off x="683300" y="2043073"/>
            <a:ext cx="6407944" cy="1088708"/>
          </a:xfrm>
          <a:prstGeom prst="rect">
            <a:avLst/>
          </a:prstGeom>
          <a:noFill/>
        </p:spPr>
        <p:txBody>
          <a:bodyPr wrap="square" lIns="0" tIns="0" rIns="0" bIns="0" rtlCol="0" anchor="t"/>
          <a:lstStyle/>
          <a:p>
            <a:pPr marL="0" indent="0" algn="l">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Sử dụng bộ dữ liệu ảnh X-quang lồng ngực công khai C</a:t>
            </a:r>
            <a:r>
              <a:rPr lang="en-US" altLang="en-US" sz="1750" dirty="0">
                <a:solidFill>
                  <a:schemeClr val="tx1"/>
                </a:solidFill>
                <a:latin typeface="Calibri" panose="020F0502020204030204" charset="0"/>
                <a:ea typeface="Heebo Light" pitchFamily="34" charset="-122"/>
                <a:cs typeface="Calibri" panose="020F0502020204030204" charset="0"/>
              </a:rPr>
              <a:t>hest-xray-pneumonia</a:t>
            </a:r>
            <a:r>
              <a:rPr lang="en-US" sz="1750" dirty="0">
                <a:solidFill>
                  <a:schemeClr val="tx1"/>
                </a:solidFill>
                <a:latin typeface="Calibri" panose="020F0502020204030204" charset="0"/>
                <a:ea typeface="Heebo Light" pitchFamily="34" charset="-122"/>
                <a:cs typeface="Calibri" panose="020F0502020204030204" charset="0"/>
              </a:rPr>
              <a:t> với 5863 hình ảnh được phân loại nhãn 'Normal' và 'Pneumonia'.</a:t>
            </a:r>
            <a:endParaRPr lang="en-US" sz="1750" dirty="0">
              <a:solidFill>
                <a:schemeClr val="tx1"/>
              </a:solidFill>
              <a:latin typeface="Calibri" panose="020F0502020204030204" charset="0"/>
              <a:ea typeface="Heebo Light" pitchFamily="34" charset="-122"/>
              <a:cs typeface="Calibri" panose="020F0502020204030204" charset="0"/>
            </a:endParaRPr>
          </a:p>
        </p:txBody>
      </p:sp>
      <p:pic>
        <p:nvPicPr>
          <p:cNvPr id="8" name="Image 3" descr="preencoded.png"/>
          <p:cNvPicPr>
            <a:picLocks noChangeAspect="1"/>
          </p:cNvPicPr>
          <p:nvPr>
            <p:custDataLst>
              <p:tags r:id="rId5"/>
            </p:custDataLst>
          </p:nvPr>
        </p:nvPicPr>
        <p:blipFill>
          <a:blip r:embed="rId2"/>
          <a:stretch>
            <a:fillRect/>
          </a:stretch>
        </p:blipFill>
        <p:spPr>
          <a:xfrm>
            <a:off x="7428548" y="2659142"/>
            <a:ext cx="6408063" cy="30480"/>
          </a:xfrm>
          <a:prstGeom prst="rect">
            <a:avLst/>
          </a:prstGeom>
        </p:spPr>
      </p:pic>
      <p:sp>
        <p:nvSpPr>
          <p:cNvPr id="9" name="Text 3"/>
          <p:cNvSpPr/>
          <p:nvPr>
            <p:custDataLst>
              <p:tags r:id="rId6"/>
            </p:custDataLst>
          </p:nvPr>
        </p:nvSpPr>
        <p:spPr>
          <a:xfrm>
            <a:off x="682943" y="5024834"/>
            <a:ext cx="3452098" cy="354330"/>
          </a:xfrm>
          <a:prstGeom prst="rect">
            <a:avLst/>
          </a:prstGeom>
          <a:noFill/>
        </p:spPr>
        <p:txBody>
          <a:bodyPr wrap="none" lIns="0" tIns="0" rIns="0" bIns="0" rtlCol="0" anchor="t"/>
          <a:lstStyle/>
          <a:p>
            <a:pPr marL="0" indent="0" algn="l">
              <a:lnSpc>
                <a:spcPts val="2750"/>
              </a:lnSpc>
              <a:buNone/>
            </a:pPr>
            <a:r>
              <a:rPr lang="en-US" sz="2200" b="1" dirty="0">
                <a:solidFill>
                  <a:schemeClr val="tx1"/>
                </a:solidFill>
                <a:latin typeface="Calibri" panose="020F0502020204030204" charset="0"/>
                <a:ea typeface="Montserrat" pitchFamily="34" charset="-122"/>
                <a:cs typeface="Calibri" panose="020F0502020204030204" charset="0"/>
              </a:rPr>
              <a:t>Chuẩn Hóa và Cân Bằng</a:t>
            </a:r>
            <a:endParaRPr lang="en-US" sz="2200" b="1" dirty="0">
              <a:solidFill>
                <a:schemeClr val="tx1"/>
              </a:solidFill>
              <a:latin typeface="Calibri" panose="020F0502020204030204" charset="0"/>
              <a:ea typeface="Montserrat" pitchFamily="34" charset="-122"/>
              <a:cs typeface="Calibri" panose="020F0502020204030204" charset="0"/>
            </a:endParaRPr>
          </a:p>
        </p:txBody>
      </p:sp>
      <p:sp>
        <p:nvSpPr>
          <p:cNvPr id="10" name="Text 4"/>
          <p:cNvSpPr/>
          <p:nvPr>
            <p:custDataLst>
              <p:tags r:id="rId7"/>
            </p:custDataLst>
          </p:nvPr>
        </p:nvSpPr>
        <p:spPr>
          <a:xfrm>
            <a:off x="682943" y="5515253"/>
            <a:ext cx="6408063" cy="1088708"/>
          </a:xfrm>
          <a:prstGeom prst="rect">
            <a:avLst/>
          </a:prstGeom>
          <a:noFill/>
        </p:spPr>
        <p:txBody>
          <a:bodyPr wrap="square" lIns="0" tIns="0" rIns="0" bIns="0" rtlCol="0" anchor="t"/>
          <a:lstStyle/>
          <a:p>
            <a:pPr marL="0" indent="0" algn="l">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Tiến hành chuẩn hóa độ sáng và tương phản ảnh. Cân bằng tập Validation của bộ dữ liệu bằng cách phân chia lại số lượng ảnh. Định dạng kích thước ảnh về 224x224 phù hợp mô hình ResNet-18.</a:t>
            </a:r>
            <a:endParaRPr lang="en-US" sz="1750" dirty="0">
              <a:solidFill>
                <a:schemeClr val="tx1"/>
              </a:solidFill>
              <a:latin typeface="Calibri" panose="020F0502020204030204" charset="0"/>
              <a:ea typeface="Heebo Light" pitchFamily="34" charset="-122"/>
              <a:cs typeface="Calibri" panose="020F0502020204030204" charset="0"/>
            </a:endParaRPr>
          </a:p>
        </p:txBody>
      </p:sp>
      <p:pic>
        <p:nvPicPr>
          <p:cNvPr id="12" name="Image 5" descr="preencoded.png"/>
          <p:cNvPicPr>
            <a:picLocks noChangeAspect="1"/>
          </p:cNvPicPr>
          <p:nvPr>
            <p:custDataLst>
              <p:tags r:id="rId8"/>
            </p:custDataLst>
          </p:nvPr>
        </p:nvPicPr>
        <p:blipFill>
          <a:blip r:embed="rId2"/>
          <a:stretch>
            <a:fillRect/>
          </a:stretch>
        </p:blipFill>
        <p:spPr>
          <a:xfrm>
            <a:off x="793790" y="5141714"/>
            <a:ext cx="6407944" cy="30480"/>
          </a:xfrm>
          <a:prstGeom prst="rect">
            <a:avLst/>
          </a:prstGeom>
        </p:spPr>
      </p:pic>
      <p:sp>
        <p:nvSpPr>
          <p:cNvPr id="13" name="Text 5"/>
          <p:cNvSpPr/>
          <p:nvPr>
            <p:custDataLst>
              <p:tags r:id="rId9"/>
            </p:custDataLst>
          </p:nvPr>
        </p:nvSpPr>
        <p:spPr>
          <a:xfrm>
            <a:off x="683300" y="3371533"/>
            <a:ext cx="2906554" cy="354330"/>
          </a:xfrm>
          <a:prstGeom prst="rect">
            <a:avLst/>
          </a:prstGeom>
          <a:noFill/>
        </p:spPr>
        <p:txBody>
          <a:bodyPr wrap="none" lIns="0" tIns="0" rIns="0" bIns="0" rtlCol="0" anchor="t"/>
          <a:lstStyle/>
          <a:p>
            <a:pPr marL="0" indent="0" algn="l">
              <a:lnSpc>
                <a:spcPts val="2750"/>
              </a:lnSpc>
              <a:buNone/>
            </a:pPr>
            <a:r>
              <a:rPr lang="en-US" sz="2200" b="1" dirty="0">
                <a:solidFill>
                  <a:schemeClr val="tx1"/>
                </a:solidFill>
                <a:latin typeface="Calibri" panose="020F0502020204030204" charset="0"/>
                <a:ea typeface="Montserrat" pitchFamily="34" charset="-122"/>
                <a:cs typeface="Calibri" panose="020F0502020204030204" charset="0"/>
              </a:rPr>
              <a:t>Tăng Cường Dữ Liệu</a:t>
            </a:r>
            <a:endParaRPr lang="en-US" sz="2200" b="1" dirty="0">
              <a:solidFill>
                <a:schemeClr val="tx1"/>
              </a:solidFill>
              <a:latin typeface="Calibri" panose="020F0502020204030204" charset="0"/>
              <a:ea typeface="Montserrat" pitchFamily="34" charset="-122"/>
              <a:cs typeface="Calibri" panose="020F0502020204030204" charset="0"/>
            </a:endParaRPr>
          </a:p>
        </p:txBody>
      </p:sp>
      <p:sp>
        <p:nvSpPr>
          <p:cNvPr id="14" name="Text 6"/>
          <p:cNvSpPr/>
          <p:nvPr>
            <p:custDataLst>
              <p:tags r:id="rId10"/>
            </p:custDataLst>
          </p:nvPr>
        </p:nvSpPr>
        <p:spPr>
          <a:xfrm>
            <a:off x="683300" y="3861951"/>
            <a:ext cx="6407944" cy="1088708"/>
          </a:xfrm>
          <a:prstGeom prst="rect">
            <a:avLst/>
          </a:prstGeom>
          <a:noFill/>
        </p:spPr>
        <p:txBody>
          <a:bodyPr wrap="square" lIns="0" tIns="0" rIns="0" bIns="0" rtlCol="0" anchor="t"/>
          <a:lstStyle/>
          <a:p>
            <a:pPr marL="0" indent="0" algn="l">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Sử dụng các kỹ thuật Data Augmentation (xoay, lật, thay đổi tỷ lệ) để mở rộng tập huấn luyện và giúp mô hình tăng khả năng tổng quát hóa.</a:t>
            </a:r>
            <a:endParaRPr lang="en-US" sz="1750" dirty="0">
              <a:solidFill>
                <a:schemeClr val="tx1"/>
              </a:solidFill>
              <a:latin typeface="Calibri" panose="020F0502020204030204" charset="0"/>
              <a:ea typeface="Heebo Light" pitchFamily="34" charset="-122"/>
              <a:cs typeface="Calibri" panose="020F0502020204030204" charset="0"/>
            </a:endParaRPr>
          </a:p>
        </p:txBody>
      </p:sp>
      <p:pic>
        <p:nvPicPr>
          <p:cNvPr id="16" name="Image 7" descr="preencoded.png"/>
          <p:cNvPicPr>
            <a:picLocks noChangeAspect="1"/>
          </p:cNvPicPr>
          <p:nvPr>
            <p:custDataLst>
              <p:tags r:id="rId11"/>
            </p:custDataLst>
          </p:nvPr>
        </p:nvPicPr>
        <p:blipFill>
          <a:blip r:embed="rId2"/>
          <a:stretch>
            <a:fillRect/>
          </a:stretch>
        </p:blipFill>
        <p:spPr>
          <a:xfrm>
            <a:off x="7428548" y="5141714"/>
            <a:ext cx="6408063" cy="30480"/>
          </a:xfrm>
          <a:prstGeom prst="rect">
            <a:avLst/>
          </a:prstGeom>
        </p:spPr>
      </p:pic>
      <p:sp>
        <p:nvSpPr>
          <p:cNvPr id="17" name="Text 7"/>
          <p:cNvSpPr/>
          <p:nvPr>
            <p:custDataLst>
              <p:tags r:id="rId12"/>
            </p:custDataLst>
          </p:nvPr>
        </p:nvSpPr>
        <p:spPr>
          <a:xfrm>
            <a:off x="682943" y="6946583"/>
            <a:ext cx="3231356" cy="354330"/>
          </a:xfrm>
          <a:prstGeom prst="rect">
            <a:avLst/>
          </a:prstGeom>
          <a:noFill/>
        </p:spPr>
        <p:txBody>
          <a:bodyPr wrap="none" lIns="0" tIns="0" rIns="0" bIns="0" rtlCol="0" anchor="t"/>
          <a:lstStyle/>
          <a:p>
            <a:pPr marL="0" indent="0" algn="l">
              <a:lnSpc>
                <a:spcPts val="2750"/>
              </a:lnSpc>
              <a:buNone/>
            </a:pPr>
            <a:r>
              <a:rPr lang="en-US" sz="2200" b="1" dirty="0">
                <a:solidFill>
                  <a:schemeClr val="tx1"/>
                </a:solidFill>
                <a:latin typeface="Calibri" panose="020F0502020204030204" charset="0"/>
                <a:ea typeface="Montserrat" pitchFamily="34" charset="-122"/>
                <a:cs typeface="Calibri" panose="020F0502020204030204" charset="0"/>
              </a:rPr>
              <a:t>Phân Chia Tập Dữ Liệu</a:t>
            </a:r>
            <a:endParaRPr lang="en-US" sz="2200" b="1" dirty="0">
              <a:solidFill>
                <a:schemeClr val="tx1"/>
              </a:solidFill>
              <a:latin typeface="Calibri" panose="020F0502020204030204" charset="0"/>
              <a:ea typeface="Montserrat" pitchFamily="34" charset="-122"/>
              <a:cs typeface="Calibri" panose="020F0502020204030204" charset="0"/>
            </a:endParaRPr>
          </a:p>
        </p:txBody>
      </p:sp>
      <p:sp>
        <p:nvSpPr>
          <p:cNvPr id="18" name="Text 8"/>
          <p:cNvSpPr/>
          <p:nvPr>
            <p:custDataLst>
              <p:tags r:id="rId13"/>
            </p:custDataLst>
          </p:nvPr>
        </p:nvSpPr>
        <p:spPr>
          <a:xfrm>
            <a:off x="682943" y="7423031"/>
            <a:ext cx="6408063" cy="1088708"/>
          </a:xfrm>
          <a:prstGeom prst="rect">
            <a:avLst/>
          </a:prstGeom>
          <a:noFill/>
        </p:spPr>
        <p:txBody>
          <a:bodyPr wrap="square" lIns="0" tIns="0" rIns="0" bIns="0" rtlCol="0" anchor="t"/>
          <a:lstStyle/>
          <a:p>
            <a:pPr marL="0" indent="0" algn="l">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Tập dữ liệu sau khi được chia lại có tỷ lệ chung là 70-15-15.</a:t>
            </a:r>
            <a:endParaRPr lang="en-US" sz="1750" dirty="0">
              <a:solidFill>
                <a:schemeClr val="tx1"/>
              </a:solidFill>
              <a:latin typeface="Calibri" panose="020F0502020204030204" charset="0"/>
              <a:ea typeface="Heebo Light" pitchFamily="34" charset="-122"/>
              <a:cs typeface="Calibri" panose="020F0502020204030204" charset="0"/>
            </a:endParaRPr>
          </a:p>
        </p:txBody>
      </p:sp>
      <p:pic>
        <p:nvPicPr>
          <p:cNvPr id="19" name="Picture 5"/>
          <p:cNvPicPr>
            <a:picLocks noChangeAspect="1"/>
          </p:cNvPicPr>
          <p:nvPr/>
        </p:nvPicPr>
        <p:blipFill>
          <a:blip r:embed="rId14"/>
          <a:stretch>
            <a:fillRect/>
          </a:stretch>
        </p:blipFill>
        <p:spPr>
          <a:xfrm>
            <a:off x="7428865" y="1902460"/>
            <a:ext cx="5753100" cy="468249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793790" y="451723"/>
            <a:ext cx="11638359" cy="708779"/>
          </a:xfrm>
          <a:prstGeom prst="rect">
            <a:avLst/>
          </a:prstGeom>
          <a:noFill/>
        </p:spPr>
        <p:txBody>
          <a:bodyPr wrap="none" lIns="0" tIns="0" rIns="0" bIns="0" rtlCol="0" anchor="t"/>
          <a:lstStyle/>
          <a:p>
            <a:pPr marL="0" indent="0" algn="l">
              <a:lnSpc>
                <a:spcPts val="5550"/>
              </a:lnSpc>
              <a:buNone/>
            </a:pPr>
            <a:r>
              <a:rPr lang="en-US" sz="4450" b="1" dirty="0">
                <a:solidFill>
                  <a:schemeClr val="tx1"/>
                </a:solidFill>
                <a:latin typeface="Calibri" panose="020F0502020204030204" charset="0"/>
                <a:ea typeface="Montserrat" pitchFamily="34" charset="-122"/>
                <a:cs typeface="Calibri" panose="020F0502020204030204" charset="0"/>
              </a:rPr>
              <a:t>Kết quả nghiên cứu</a:t>
            </a:r>
            <a:endParaRPr lang="en-US" sz="4450" b="1" dirty="0">
              <a:solidFill>
                <a:schemeClr val="tx1"/>
              </a:solidFill>
              <a:latin typeface="Calibri" panose="020F0502020204030204" charset="0"/>
              <a:ea typeface="Montserrat" pitchFamily="34" charset="-122"/>
              <a:cs typeface="Calibri" panose="020F0502020204030204" charset="0"/>
            </a:endParaRPr>
          </a:p>
        </p:txBody>
      </p:sp>
      <p:pic>
        <p:nvPicPr>
          <p:cNvPr id="40" name="Picture 9"/>
          <p:cNvPicPr>
            <a:picLocks noChangeAspect="1"/>
          </p:cNvPicPr>
          <p:nvPr/>
        </p:nvPicPr>
        <p:blipFill>
          <a:blip r:embed="rId1"/>
          <a:stretch>
            <a:fillRect/>
          </a:stretch>
        </p:blipFill>
        <p:spPr>
          <a:xfrm>
            <a:off x="641985" y="1948180"/>
            <a:ext cx="7372350" cy="5315585"/>
          </a:xfrm>
          <a:prstGeom prst="rect">
            <a:avLst/>
          </a:prstGeom>
          <a:noFill/>
          <a:ln>
            <a:noFill/>
          </a:ln>
        </p:spPr>
      </p:pic>
      <p:sp>
        <p:nvSpPr>
          <p:cNvPr id="3" name="Text 0"/>
          <p:cNvSpPr/>
          <p:nvPr/>
        </p:nvSpPr>
        <p:spPr>
          <a:xfrm>
            <a:off x="793750" y="1160780"/>
            <a:ext cx="5925185" cy="708660"/>
          </a:xfrm>
          <a:prstGeom prst="rect">
            <a:avLst/>
          </a:prstGeom>
          <a:noFill/>
        </p:spPr>
        <p:txBody>
          <a:bodyPr wrap="none" lIns="0" tIns="0" rIns="0" bIns="0" rtlCol="0" anchor="t"/>
          <a:lstStyle/>
          <a:p>
            <a:pPr marL="0" indent="0" algn="l">
              <a:lnSpc>
                <a:spcPts val="5550"/>
              </a:lnSpc>
              <a:buNone/>
            </a:pPr>
            <a:r>
              <a:rPr lang="en-US" sz="2500" dirty="0">
                <a:latin typeface="Calibri" panose="020F0502020204030204" charset="0"/>
                <a:ea typeface="Montserrat" pitchFamily="34" charset="-122"/>
                <a:cs typeface="Calibri" panose="020F0502020204030204" charset="0"/>
                <a:sym typeface="+mn-ea"/>
              </a:rPr>
              <a:t>Learning curves của mô hình chưa cải tiến Val set:</a:t>
            </a:r>
            <a:endParaRPr lang="en-US" sz="2500" dirty="0">
              <a:solidFill>
                <a:schemeClr val="tx1"/>
              </a:solidFill>
              <a:latin typeface="Calibri" panose="020F0502020204030204" charset="0"/>
              <a:ea typeface="Montserrat" pitchFamily="34" charset="-122"/>
              <a:cs typeface="Calibri" panose="020F0502020204030204" charset="0"/>
            </a:endParaRPr>
          </a:p>
        </p:txBody>
      </p:sp>
      <p:pic>
        <p:nvPicPr>
          <p:cNvPr id="42" name="Picture 11"/>
          <p:cNvPicPr>
            <a:picLocks noChangeAspect="1"/>
          </p:cNvPicPr>
          <p:nvPr/>
        </p:nvPicPr>
        <p:blipFill>
          <a:blip r:embed="rId2"/>
          <a:stretch>
            <a:fillRect/>
          </a:stretch>
        </p:blipFill>
        <p:spPr>
          <a:xfrm>
            <a:off x="8583930" y="2418398"/>
            <a:ext cx="5756910" cy="4758055"/>
          </a:xfrm>
          <a:prstGeom prst="rect">
            <a:avLst/>
          </a:prstGeom>
          <a:noFill/>
          <a:ln>
            <a:noFill/>
          </a:ln>
        </p:spPr>
      </p:pic>
      <p:sp>
        <p:nvSpPr>
          <p:cNvPr id="6" name="Text Box 5"/>
          <p:cNvSpPr txBox="1"/>
          <p:nvPr/>
        </p:nvSpPr>
        <p:spPr>
          <a:xfrm>
            <a:off x="8432165" y="1160780"/>
            <a:ext cx="7315200" cy="802640"/>
          </a:xfrm>
          <a:prstGeom prst="rect">
            <a:avLst/>
          </a:prstGeom>
          <a:noFill/>
        </p:spPr>
        <p:txBody>
          <a:bodyPr wrap="square" rtlCol="0" anchor="t">
            <a:spAutoFit/>
          </a:bodyPr>
          <a:p>
            <a:pPr marL="0" indent="0" algn="l">
              <a:lnSpc>
                <a:spcPts val="5550"/>
              </a:lnSpc>
              <a:buNone/>
            </a:pPr>
            <a:r>
              <a:rPr lang="en-US" sz="2500" dirty="0">
                <a:latin typeface="Calibri" panose="020F0502020204030204" charset="0"/>
                <a:ea typeface="Montserrat" pitchFamily="34" charset="-122"/>
                <a:cs typeface="Calibri" panose="020F0502020204030204" charset="0"/>
                <a:sym typeface="+mn-ea"/>
              </a:rPr>
              <a:t>Ma trận nhầm lẫn best_model trên Test set:</a:t>
            </a:r>
            <a:endParaRPr lang="en-US" sz="2500" dirty="0">
              <a:latin typeface="Calibri" panose="020F0502020204030204" charset="0"/>
              <a:ea typeface="Montserrat" pitchFamily="34" charset="-122"/>
              <a:cs typeface="Calibri" panose="020F0502020204030204" charset="0"/>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758666" y="596146"/>
            <a:ext cx="2709863" cy="338733"/>
          </a:xfrm>
          <a:prstGeom prst="rect">
            <a:avLst/>
          </a:prstGeom>
          <a:noFill/>
        </p:spPr>
        <p:txBody>
          <a:bodyPr wrap="none" lIns="0" tIns="0" rIns="0" bIns="0" rtlCol="0" anchor="t"/>
          <a:lstStyle/>
          <a:p>
            <a:pPr marL="0" indent="0" algn="l">
              <a:lnSpc>
                <a:spcPts val="2650"/>
              </a:lnSpc>
              <a:buNone/>
            </a:pPr>
            <a:r>
              <a:rPr lang="en-US" sz="2100" dirty="0">
                <a:solidFill>
                  <a:schemeClr val="tx1"/>
                </a:solidFill>
                <a:latin typeface="Calibri" panose="020F0502020204030204" charset="0"/>
                <a:ea typeface="Montserrat" pitchFamily="34" charset="-122"/>
                <a:cs typeface="Calibri" panose="020F0502020204030204" charset="0"/>
              </a:rPr>
              <a:t>Đánh Giá Hiệu Suất</a:t>
            </a:r>
            <a:endParaRPr lang="en-US" sz="2100" dirty="0">
              <a:solidFill>
                <a:schemeClr val="tx1"/>
              </a:solidFill>
              <a:latin typeface="Calibri" panose="020F0502020204030204" charset="0"/>
              <a:ea typeface="Montserrat" pitchFamily="34" charset="-122"/>
              <a:cs typeface="Calibri" panose="020F0502020204030204" charset="0"/>
            </a:endParaRPr>
          </a:p>
        </p:txBody>
      </p:sp>
      <p:sp>
        <p:nvSpPr>
          <p:cNvPr id="3" name="Text 1"/>
          <p:cNvSpPr/>
          <p:nvPr/>
        </p:nvSpPr>
        <p:spPr>
          <a:xfrm>
            <a:off x="766286" y="934918"/>
            <a:ext cx="7770733" cy="934879"/>
          </a:xfrm>
          <a:prstGeom prst="rect">
            <a:avLst/>
          </a:prstGeom>
          <a:noFill/>
        </p:spPr>
        <p:txBody>
          <a:bodyPr wrap="none" lIns="0" tIns="0" rIns="0" bIns="0" rtlCol="0" anchor="t"/>
          <a:lstStyle/>
          <a:p>
            <a:pPr marL="0" indent="0" algn="l">
              <a:lnSpc>
                <a:spcPts val="7350"/>
              </a:lnSpc>
              <a:buNone/>
            </a:pPr>
            <a:r>
              <a:rPr lang="en-US" sz="5850" b="1" dirty="0">
                <a:solidFill>
                  <a:schemeClr val="tx1"/>
                </a:solidFill>
                <a:latin typeface="Calibri" panose="020F0502020204030204" charset="0"/>
                <a:ea typeface="Montserrat" pitchFamily="34" charset="-122"/>
                <a:cs typeface="Calibri" panose="020F0502020204030204" charset="0"/>
              </a:rPr>
              <a:t>Mô hình cải tiến</a:t>
            </a:r>
            <a:endParaRPr lang="en-US" sz="5850" b="1" dirty="0">
              <a:solidFill>
                <a:schemeClr val="tx1"/>
              </a:solidFill>
              <a:latin typeface="Calibri" panose="020F0502020204030204" charset="0"/>
              <a:ea typeface="Montserrat" pitchFamily="34" charset="-122"/>
              <a:cs typeface="Calibri" panose="020F0502020204030204" charset="0"/>
            </a:endParaRPr>
          </a:p>
        </p:txBody>
      </p:sp>
      <p:sp>
        <p:nvSpPr>
          <p:cNvPr id="4" name="Text 2"/>
          <p:cNvSpPr/>
          <p:nvPr/>
        </p:nvSpPr>
        <p:spPr>
          <a:xfrm>
            <a:off x="758666" y="2206466"/>
            <a:ext cx="6292096" cy="1040487"/>
          </a:xfrm>
          <a:prstGeom prst="rect">
            <a:avLst/>
          </a:prstGeom>
          <a:noFill/>
        </p:spPr>
        <p:txBody>
          <a:bodyPr wrap="square" lIns="0" tIns="0" rIns="0" bIns="0" rtlCol="0" anchor="t"/>
          <a:lstStyle/>
          <a:p>
            <a:pPr marL="0" indent="0" algn="l">
              <a:lnSpc>
                <a:spcPts val="2700"/>
              </a:lnSpc>
              <a:buNone/>
            </a:pPr>
            <a:r>
              <a:rPr lang="en-US" sz="1700" dirty="0">
                <a:solidFill>
                  <a:schemeClr val="tx1"/>
                </a:solidFill>
                <a:latin typeface="Calibri" panose="020F0502020204030204" charset="0"/>
                <a:ea typeface="Heebo Light" pitchFamily="34" charset="-122"/>
                <a:cs typeface="Calibri" panose="020F0502020204030204" charset="0"/>
              </a:rPr>
              <a:t>Quá trình huấn luyện cho thấy sự hội tụ nhanh chóng, với Validation Loss giảm dần và Accuracy tăng ổn định, cho thấy mô hình đã học được các đặc trưng phân biệt hiệu quả.</a:t>
            </a:r>
            <a:endParaRPr lang="en-US" sz="1700" dirty="0">
              <a:solidFill>
                <a:schemeClr val="tx1"/>
              </a:solidFill>
              <a:latin typeface="Calibri" panose="020F0502020204030204" charset="0"/>
              <a:ea typeface="Heebo Light" pitchFamily="34" charset="-122"/>
              <a:cs typeface="Calibri" panose="020F0502020204030204" charset="0"/>
            </a:endParaRPr>
          </a:p>
        </p:txBody>
      </p:sp>
      <p:sp>
        <p:nvSpPr>
          <p:cNvPr id="5" name="Text 3"/>
          <p:cNvSpPr/>
          <p:nvPr/>
        </p:nvSpPr>
        <p:spPr>
          <a:xfrm>
            <a:off x="758666" y="3441978"/>
            <a:ext cx="6292096" cy="693658"/>
          </a:xfrm>
          <a:prstGeom prst="rect">
            <a:avLst/>
          </a:prstGeom>
          <a:noFill/>
        </p:spPr>
        <p:txBody>
          <a:bodyPr wrap="square" lIns="0" tIns="0" rIns="0" bIns="0" rtlCol="0" anchor="t"/>
          <a:lstStyle/>
          <a:p>
            <a:pPr marL="0" indent="0" algn="l">
              <a:lnSpc>
                <a:spcPts val="2700"/>
              </a:lnSpc>
              <a:buNone/>
            </a:pPr>
            <a:r>
              <a:rPr lang="en-US" sz="1700" dirty="0">
                <a:solidFill>
                  <a:schemeClr val="tx1"/>
                </a:solidFill>
                <a:latin typeface="Calibri" panose="020F0502020204030204" charset="0"/>
                <a:ea typeface="Heebo Light" pitchFamily="34" charset="-122"/>
                <a:cs typeface="Calibri" panose="020F0502020204030204" charset="0"/>
              </a:rPr>
              <a:t>Các chỉ số hiệu suất trên tập Test cho thấy khả năng tổng quát hóa mạnh mẽ của mô hình ResNet-18 sau cải tiến:</a:t>
            </a:r>
            <a:endParaRPr lang="en-US" sz="1700" dirty="0">
              <a:solidFill>
                <a:schemeClr val="tx1"/>
              </a:solidFill>
              <a:latin typeface="Calibri" panose="020F0502020204030204" charset="0"/>
              <a:ea typeface="Heebo Light" pitchFamily="34" charset="-122"/>
              <a:cs typeface="Calibri" panose="020F0502020204030204" charset="0"/>
            </a:endParaRPr>
          </a:p>
        </p:txBody>
      </p:sp>
      <p:sp>
        <p:nvSpPr>
          <p:cNvPr id="6" name="Shape 4"/>
          <p:cNvSpPr/>
          <p:nvPr/>
        </p:nvSpPr>
        <p:spPr>
          <a:xfrm>
            <a:off x="758666" y="4888111"/>
            <a:ext cx="6292096" cy="2503646"/>
          </a:xfrm>
          <a:prstGeom prst="roundRect">
            <a:avLst>
              <a:gd name="adj" fmla="val 3637"/>
            </a:avLst>
          </a:prstGeom>
          <a:noFill/>
          <a:ln w="7620">
            <a:solidFill>
              <a:srgbClr val="FFFFFF">
                <a:alpha val="24000"/>
              </a:srgbClr>
            </a:solidFill>
            <a:prstDash val="solid"/>
          </a:ln>
        </p:spPr>
      </p:sp>
      <p:sp>
        <p:nvSpPr>
          <p:cNvPr id="7" name="Shape 5"/>
          <p:cNvSpPr/>
          <p:nvPr/>
        </p:nvSpPr>
        <p:spPr>
          <a:xfrm>
            <a:off x="766286" y="4895731"/>
            <a:ext cx="6276856" cy="622102"/>
          </a:xfrm>
          <a:prstGeom prst="rect">
            <a:avLst/>
          </a:prstGeom>
          <a:solidFill>
            <a:srgbClr val="FFFFFF">
              <a:alpha val="4000"/>
            </a:srgbClr>
          </a:solidFill>
        </p:spPr>
      </p:sp>
      <p:sp>
        <p:nvSpPr>
          <p:cNvPr id="8" name="Text 6"/>
          <p:cNvSpPr/>
          <p:nvPr/>
        </p:nvSpPr>
        <p:spPr>
          <a:xfrm>
            <a:off x="983099" y="5033367"/>
            <a:ext cx="2701171" cy="346829"/>
          </a:xfrm>
          <a:prstGeom prst="rect">
            <a:avLst/>
          </a:prstGeom>
          <a:noFill/>
        </p:spPr>
        <p:txBody>
          <a:bodyPr wrap="none" lIns="0" tIns="0" rIns="0" bIns="0" rtlCol="0" anchor="t"/>
          <a:lstStyle/>
          <a:p>
            <a:pPr marL="0" indent="0" algn="l">
              <a:lnSpc>
                <a:spcPts val="2700"/>
              </a:lnSpc>
              <a:buNone/>
            </a:pPr>
            <a:r>
              <a:rPr lang="en-US" sz="1700" dirty="0">
                <a:solidFill>
                  <a:schemeClr val="tx1"/>
                </a:solidFill>
                <a:latin typeface="Calibri" panose="020F0502020204030204" charset="0"/>
                <a:ea typeface="Heebo Light" pitchFamily="34" charset="-122"/>
                <a:cs typeface="Calibri" panose="020F0502020204030204" charset="0"/>
              </a:rPr>
              <a:t>Accuracy (Độ chính xác)</a:t>
            </a:r>
            <a:endParaRPr lang="en-US" sz="1700" dirty="0">
              <a:solidFill>
                <a:schemeClr val="tx1"/>
              </a:solidFill>
              <a:latin typeface="Calibri" panose="020F0502020204030204" charset="0"/>
              <a:ea typeface="Heebo Light" pitchFamily="34" charset="-122"/>
              <a:cs typeface="Calibri" panose="020F0502020204030204" charset="0"/>
            </a:endParaRPr>
          </a:p>
        </p:txBody>
      </p:sp>
      <p:sp>
        <p:nvSpPr>
          <p:cNvPr id="9" name="Text 7"/>
          <p:cNvSpPr/>
          <p:nvPr/>
        </p:nvSpPr>
        <p:spPr>
          <a:xfrm>
            <a:off x="4125278" y="5033367"/>
            <a:ext cx="2701171" cy="346829"/>
          </a:xfrm>
          <a:prstGeom prst="rect">
            <a:avLst/>
          </a:prstGeom>
          <a:noFill/>
        </p:spPr>
        <p:txBody>
          <a:bodyPr wrap="none" lIns="0" tIns="0" rIns="0" bIns="0" rtlCol="0" anchor="t"/>
          <a:lstStyle/>
          <a:p>
            <a:pPr marL="0" indent="0" algn="l">
              <a:lnSpc>
                <a:spcPts val="2700"/>
              </a:lnSpc>
              <a:buNone/>
            </a:pPr>
            <a:r>
              <a:rPr lang="en-US" sz="1700" dirty="0">
                <a:solidFill>
                  <a:schemeClr val="tx1"/>
                </a:solidFill>
                <a:latin typeface="Calibri" panose="020F0502020204030204" charset="0"/>
                <a:ea typeface="Heebo Light" pitchFamily="34" charset="-122"/>
                <a:cs typeface="Calibri" panose="020F0502020204030204" charset="0"/>
              </a:rPr>
              <a:t>~98.97%</a:t>
            </a:r>
            <a:endParaRPr lang="en-US" sz="1700" dirty="0">
              <a:solidFill>
                <a:schemeClr val="tx1"/>
              </a:solidFill>
              <a:latin typeface="Calibri" panose="020F0502020204030204" charset="0"/>
              <a:ea typeface="Heebo Light" pitchFamily="34" charset="-122"/>
              <a:cs typeface="Calibri" panose="020F0502020204030204" charset="0"/>
            </a:endParaRPr>
          </a:p>
        </p:txBody>
      </p:sp>
      <p:sp>
        <p:nvSpPr>
          <p:cNvPr id="10" name="Shape 8"/>
          <p:cNvSpPr/>
          <p:nvPr/>
        </p:nvSpPr>
        <p:spPr>
          <a:xfrm>
            <a:off x="766286" y="5517833"/>
            <a:ext cx="6276856" cy="622102"/>
          </a:xfrm>
          <a:prstGeom prst="rect">
            <a:avLst/>
          </a:prstGeom>
          <a:solidFill>
            <a:srgbClr val="000000">
              <a:alpha val="4000"/>
            </a:srgbClr>
          </a:solidFill>
        </p:spPr>
      </p:sp>
      <p:sp>
        <p:nvSpPr>
          <p:cNvPr id="11" name="Text 9"/>
          <p:cNvSpPr/>
          <p:nvPr/>
        </p:nvSpPr>
        <p:spPr>
          <a:xfrm>
            <a:off x="983099" y="5655469"/>
            <a:ext cx="2701171" cy="346829"/>
          </a:xfrm>
          <a:prstGeom prst="rect">
            <a:avLst/>
          </a:prstGeom>
          <a:noFill/>
        </p:spPr>
        <p:txBody>
          <a:bodyPr wrap="none" lIns="0" tIns="0" rIns="0" bIns="0" rtlCol="0" anchor="t"/>
          <a:lstStyle/>
          <a:p>
            <a:pPr marL="0" indent="0" algn="l">
              <a:lnSpc>
                <a:spcPts val="2700"/>
              </a:lnSpc>
              <a:buNone/>
            </a:pPr>
            <a:r>
              <a:rPr lang="en-US" sz="1700" dirty="0">
                <a:solidFill>
                  <a:schemeClr val="tx1"/>
                </a:solidFill>
                <a:latin typeface="Calibri" panose="020F0502020204030204" charset="0"/>
                <a:ea typeface="Heebo Light" pitchFamily="34" charset="-122"/>
                <a:cs typeface="Calibri" panose="020F0502020204030204" charset="0"/>
              </a:rPr>
              <a:t>Precision (Độ đúng)</a:t>
            </a:r>
            <a:endParaRPr lang="en-US" sz="1700" dirty="0">
              <a:solidFill>
                <a:schemeClr val="tx1"/>
              </a:solidFill>
              <a:latin typeface="Calibri" panose="020F0502020204030204" charset="0"/>
              <a:ea typeface="Heebo Light" pitchFamily="34" charset="-122"/>
              <a:cs typeface="Calibri" panose="020F0502020204030204" charset="0"/>
            </a:endParaRPr>
          </a:p>
        </p:txBody>
      </p:sp>
      <p:sp>
        <p:nvSpPr>
          <p:cNvPr id="12" name="Text 10"/>
          <p:cNvSpPr/>
          <p:nvPr/>
        </p:nvSpPr>
        <p:spPr>
          <a:xfrm>
            <a:off x="4125278" y="5655469"/>
            <a:ext cx="2701171" cy="346829"/>
          </a:xfrm>
          <a:prstGeom prst="rect">
            <a:avLst/>
          </a:prstGeom>
          <a:noFill/>
        </p:spPr>
        <p:txBody>
          <a:bodyPr wrap="none" lIns="0" tIns="0" rIns="0" bIns="0" rtlCol="0" anchor="t"/>
          <a:lstStyle/>
          <a:p>
            <a:pPr marL="0" indent="0" algn="l">
              <a:lnSpc>
                <a:spcPts val="2700"/>
              </a:lnSpc>
              <a:buNone/>
            </a:pPr>
            <a:r>
              <a:rPr lang="en-US" sz="1700" dirty="0">
                <a:solidFill>
                  <a:schemeClr val="tx1"/>
                </a:solidFill>
                <a:latin typeface="Calibri" panose="020F0502020204030204" charset="0"/>
                <a:ea typeface="Heebo Light" pitchFamily="34" charset="-122"/>
                <a:cs typeface="Calibri" panose="020F0502020204030204" charset="0"/>
              </a:rPr>
              <a:t>~98.76%</a:t>
            </a:r>
            <a:endParaRPr lang="en-US" sz="1700" dirty="0">
              <a:solidFill>
                <a:schemeClr val="tx1"/>
              </a:solidFill>
              <a:latin typeface="Calibri" panose="020F0502020204030204" charset="0"/>
              <a:ea typeface="Heebo Light" pitchFamily="34" charset="-122"/>
              <a:cs typeface="Calibri" panose="020F0502020204030204" charset="0"/>
            </a:endParaRPr>
          </a:p>
        </p:txBody>
      </p:sp>
      <p:sp>
        <p:nvSpPr>
          <p:cNvPr id="13" name="Shape 11"/>
          <p:cNvSpPr/>
          <p:nvPr/>
        </p:nvSpPr>
        <p:spPr>
          <a:xfrm>
            <a:off x="766286" y="6139934"/>
            <a:ext cx="6276856" cy="622102"/>
          </a:xfrm>
          <a:prstGeom prst="rect">
            <a:avLst/>
          </a:prstGeom>
          <a:solidFill>
            <a:srgbClr val="FFFFFF">
              <a:alpha val="4000"/>
            </a:srgbClr>
          </a:solidFill>
        </p:spPr>
      </p:sp>
      <p:sp>
        <p:nvSpPr>
          <p:cNvPr id="14" name="Text 12"/>
          <p:cNvSpPr/>
          <p:nvPr/>
        </p:nvSpPr>
        <p:spPr>
          <a:xfrm>
            <a:off x="983099" y="6277570"/>
            <a:ext cx="2701171" cy="346829"/>
          </a:xfrm>
          <a:prstGeom prst="rect">
            <a:avLst/>
          </a:prstGeom>
          <a:noFill/>
        </p:spPr>
        <p:txBody>
          <a:bodyPr wrap="none" lIns="0" tIns="0" rIns="0" bIns="0" rtlCol="0" anchor="t"/>
          <a:lstStyle/>
          <a:p>
            <a:pPr marL="0" indent="0" algn="l">
              <a:lnSpc>
                <a:spcPts val="2700"/>
              </a:lnSpc>
              <a:buNone/>
            </a:pPr>
            <a:r>
              <a:rPr lang="en-US" sz="1700" dirty="0">
                <a:solidFill>
                  <a:schemeClr val="tx1"/>
                </a:solidFill>
                <a:latin typeface="Calibri" panose="020F0502020204030204" charset="0"/>
                <a:ea typeface="Heebo Light" pitchFamily="34" charset="-122"/>
                <a:cs typeface="Calibri" panose="020F0502020204030204" charset="0"/>
              </a:rPr>
              <a:t>Recall (Độ nhạy)</a:t>
            </a:r>
            <a:endParaRPr lang="en-US" sz="1700" dirty="0">
              <a:solidFill>
                <a:schemeClr val="tx1"/>
              </a:solidFill>
              <a:latin typeface="Calibri" panose="020F0502020204030204" charset="0"/>
              <a:ea typeface="Heebo Light" pitchFamily="34" charset="-122"/>
              <a:cs typeface="Calibri" panose="020F0502020204030204" charset="0"/>
            </a:endParaRPr>
          </a:p>
        </p:txBody>
      </p:sp>
      <p:sp>
        <p:nvSpPr>
          <p:cNvPr id="15" name="Text 13"/>
          <p:cNvSpPr/>
          <p:nvPr/>
        </p:nvSpPr>
        <p:spPr>
          <a:xfrm>
            <a:off x="4125278" y="6277570"/>
            <a:ext cx="2701171" cy="346829"/>
          </a:xfrm>
          <a:prstGeom prst="rect">
            <a:avLst/>
          </a:prstGeom>
          <a:noFill/>
        </p:spPr>
        <p:txBody>
          <a:bodyPr wrap="none" lIns="0" tIns="0" rIns="0" bIns="0" rtlCol="0" anchor="t"/>
          <a:lstStyle/>
          <a:p>
            <a:pPr marL="0" indent="0" algn="l">
              <a:lnSpc>
                <a:spcPts val="2700"/>
              </a:lnSpc>
              <a:buNone/>
            </a:pPr>
            <a:r>
              <a:rPr lang="en-US" sz="1700" dirty="0">
                <a:solidFill>
                  <a:schemeClr val="tx1"/>
                </a:solidFill>
                <a:latin typeface="Calibri" panose="020F0502020204030204" charset="0"/>
                <a:ea typeface="Heebo Light" pitchFamily="34" charset="-122"/>
                <a:cs typeface="Calibri" panose="020F0502020204030204" charset="0"/>
              </a:rPr>
              <a:t>~98.63%</a:t>
            </a:r>
            <a:endParaRPr lang="en-US" sz="1700" dirty="0">
              <a:solidFill>
                <a:schemeClr val="tx1"/>
              </a:solidFill>
              <a:latin typeface="Calibri" panose="020F0502020204030204" charset="0"/>
              <a:ea typeface="Heebo Light" pitchFamily="34" charset="-122"/>
              <a:cs typeface="Calibri" panose="020F0502020204030204" charset="0"/>
            </a:endParaRPr>
          </a:p>
        </p:txBody>
      </p:sp>
      <p:sp>
        <p:nvSpPr>
          <p:cNvPr id="16" name="Shape 14"/>
          <p:cNvSpPr/>
          <p:nvPr/>
        </p:nvSpPr>
        <p:spPr>
          <a:xfrm>
            <a:off x="766286" y="6762036"/>
            <a:ext cx="6276856" cy="622102"/>
          </a:xfrm>
          <a:prstGeom prst="rect">
            <a:avLst/>
          </a:prstGeom>
          <a:solidFill>
            <a:srgbClr val="000000">
              <a:alpha val="4000"/>
            </a:srgbClr>
          </a:solidFill>
        </p:spPr>
      </p:sp>
      <p:sp>
        <p:nvSpPr>
          <p:cNvPr id="17" name="Text 15"/>
          <p:cNvSpPr/>
          <p:nvPr/>
        </p:nvSpPr>
        <p:spPr>
          <a:xfrm>
            <a:off x="983099" y="6899672"/>
            <a:ext cx="2701171" cy="346829"/>
          </a:xfrm>
          <a:prstGeom prst="rect">
            <a:avLst/>
          </a:prstGeom>
          <a:noFill/>
        </p:spPr>
        <p:txBody>
          <a:bodyPr wrap="none" lIns="0" tIns="0" rIns="0" bIns="0" rtlCol="0" anchor="t"/>
          <a:lstStyle/>
          <a:p>
            <a:pPr marL="0" indent="0" algn="l">
              <a:lnSpc>
                <a:spcPts val="2700"/>
              </a:lnSpc>
              <a:buNone/>
            </a:pPr>
            <a:r>
              <a:rPr lang="en-US" sz="1700" dirty="0">
                <a:solidFill>
                  <a:schemeClr val="tx1"/>
                </a:solidFill>
                <a:latin typeface="Calibri" panose="020F0502020204030204" charset="0"/>
                <a:ea typeface="Heebo Light" pitchFamily="34" charset="-122"/>
                <a:cs typeface="Calibri" panose="020F0502020204030204" charset="0"/>
              </a:rPr>
              <a:t>F1-Score</a:t>
            </a:r>
            <a:endParaRPr lang="en-US" sz="1700" dirty="0">
              <a:solidFill>
                <a:schemeClr val="tx1"/>
              </a:solidFill>
              <a:latin typeface="Calibri" panose="020F0502020204030204" charset="0"/>
              <a:ea typeface="Heebo Light" pitchFamily="34" charset="-122"/>
              <a:cs typeface="Calibri" panose="020F0502020204030204" charset="0"/>
            </a:endParaRPr>
          </a:p>
        </p:txBody>
      </p:sp>
      <p:sp>
        <p:nvSpPr>
          <p:cNvPr id="18" name="Text 16"/>
          <p:cNvSpPr/>
          <p:nvPr/>
        </p:nvSpPr>
        <p:spPr>
          <a:xfrm>
            <a:off x="4125278" y="6899672"/>
            <a:ext cx="2701171" cy="346829"/>
          </a:xfrm>
          <a:prstGeom prst="rect">
            <a:avLst/>
          </a:prstGeom>
          <a:noFill/>
        </p:spPr>
        <p:txBody>
          <a:bodyPr wrap="none" lIns="0" tIns="0" rIns="0" bIns="0" rtlCol="0" anchor="t"/>
          <a:lstStyle/>
          <a:p>
            <a:pPr marL="0" indent="0" algn="l">
              <a:lnSpc>
                <a:spcPts val="2700"/>
              </a:lnSpc>
              <a:buNone/>
            </a:pPr>
            <a:r>
              <a:rPr lang="en-US" sz="1700" dirty="0">
                <a:solidFill>
                  <a:schemeClr val="tx1"/>
                </a:solidFill>
                <a:latin typeface="Calibri" panose="020F0502020204030204" charset="0"/>
                <a:ea typeface="Heebo Light" pitchFamily="34" charset="-122"/>
                <a:cs typeface="Calibri" panose="020F0502020204030204" charset="0"/>
              </a:rPr>
              <a:t>~98.7%</a:t>
            </a:r>
            <a:endParaRPr lang="en-US" sz="1700" dirty="0">
              <a:solidFill>
                <a:schemeClr val="tx1"/>
              </a:solidFill>
              <a:latin typeface="Calibri" panose="020F0502020204030204" charset="0"/>
              <a:ea typeface="Heebo Light" pitchFamily="34" charset="-122"/>
              <a:cs typeface="Calibri" panose="020F0502020204030204" charset="0"/>
            </a:endParaRPr>
          </a:p>
        </p:txBody>
      </p:sp>
      <p:sp>
        <p:nvSpPr>
          <p:cNvPr id="20" name="Shape 17"/>
          <p:cNvSpPr/>
          <p:nvPr/>
        </p:nvSpPr>
        <p:spPr>
          <a:xfrm>
            <a:off x="6819622" y="523359"/>
            <a:ext cx="216694" cy="216694"/>
          </a:xfrm>
          <a:prstGeom prst="roundRect">
            <a:avLst>
              <a:gd name="adj" fmla="val 8440"/>
            </a:avLst>
          </a:prstGeom>
          <a:solidFill>
            <a:schemeClr val="accent2"/>
          </a:solidFill>
        </p:spPr>
      </p:sp>
      <p:sp>
        <p:nvSpPr>
          <p:cNvPr id="21" name="Text 18"/>
          <p:cNvSpPr/>
          <p:nvPr/>
        </p:nvSpPr>
        <p:spPr>
          <a:xfrm>
            <a:off x="7097276" y="523359"/>
            <a:ext cx="597218" cy="216813"/>
          </a:xfrm>
          <a:prstGeom prst="rect">
            <a:avLst/>
          </a:prstGeom>
          <a:noFill/>
        </p:spPr>
        <p:txBody>
          <a:bodyPr wrap="none" lIns="0" tIns="0" rIns="0" bIns="0" rtlCol="0" anchor="t"/>
          <a:lstStyle/>
          <a:p>
            <a:pPr marL="0" indent="0" algn="l">
              <a:lnSpc>
                <a:spcPts val="1700"/>
              </a:lnSpc>
              <a:buNone/>
            </a:pPr>
            <a:r>
              <a:rPr lang="en-US" sz="1700" dirty="0">
                <a:solidFill>
                  <a:schemeClr val="tx1"/>
                </a:solidFill>
                <a:latin typeface="Calibri" panose="020F0502020204030204" charset="0"/>
                <a:ea typeface="Heebo Light" pitchFamily="34" charset="-122"/>
                <a:cs typeface="Calibri" panose="020F0502020204030204" charset="0"/>
              </a:rPr>
              <a:t>Tập Validation</a:t>
            </a:r>
            <a:endParaRPr lang="en-US" sz="1700" dirty="0">
              <a:solidFill>
                <a:schemeClr val="tx1"/>
              </a:solidFill>
              <a:latin typeface="Calibri" panose="020F0502020204030204" charset="0"/>
              <a:ea typeface="Heebo Light" pitchFamily="34" charset="-122"/>
              <a:cs typeface="Calibri" panose="020F0502020204030204" charset="0"/>
            </a:endParaRPr>
          </a:p>
        </p:txBody>
      </p:sp>
      <p:sp>
        <p:nvSpPr>
          <p:cNvPr id="22" name="Shape 19"/>
          <p:cNvSpPr/>
          <p:nvPr/>
        </p:nvSpPr>
        <p:spPr>
          <a:xfrm>
            <a:off x="6832560" y="873879"/>
            <a:ext cx="216694" cy="216694"/>
          </a:xfrm>
          <a:prstGeom prst="roundRect">
            <a:avLst>
              <a:gd name="adj" fmla="val 8440"/>
            </a:avLst>
          </a:prstGeom>
          <a:solidFill>
            <a:schemeClr val="accent1"/>
          </a:solidFill>
        </p:spPr>
      </p:sp>
      <p:sp>
        <p:nvSpPr>
          <p:cNvPr id="23" name="Text 20"/>
          <p:cNvSpPr/>
          <p:nvPr/>
        </p:nvSpPr>
        <p:spPr>
          <a:xfrm>
            <a:off x="7148949" y="855464"/>
            <a:ext cx="1703189" cy="216813"/>
          </a:xfrm>
          <a:prstGeom prst="rect">
            <a:avLst/>
          </a:prstGeom>
          <a:noFill/>
        </p:spPr>
        <p:txBody>
          <a:bodyPr wrap="none" lIns="0" tIns="0" rIns="0" bIns="0" rtlCol="0" anchor="t"/>
          <a:lstStyle/>
          <a:p>
            <a:pPr marL="0" indent="0" algn="l">
              <a:lnSpc>
                <a:spcPts val="1700"/>
              </a:lnSpc>
              <a:buNone/>
            </a:pPr>
            <a:r>
              <a:rPr lang="en-US" sz="1700" dirty="0">
                <a:solidFill>
                  <a:schemeClr val="tx1"/>
                </a:solidFill>
                <a:latin typeface="Calibri" panose="020F0502020204030204" charset="0"/>
                <a:ea typeface="Heebo Light" pitchFamily="34" charset="-122"/>
                <a:cs typeface="Calibri" panose="020F0502020204030204" charset="0"/>
              </a:rPr>
              <a:t>Tập Train</a:t>
            </a:r>
            <a:endParaRPr lang="en-US" sz="1700" dirty="0">
              <a:solidFill>
                <a:schemeClr val="tx1"/>
              </a:solidFill>
              <a:latin typeface="Calibri" panose="020F0502020204030204" charset="0"/>
              <a:ea typeface="Heebo Light" pitchFamily="34" charset="-122"/>
              <a:cs typeface="Calibri" panose="020F0502020204030204" charset="0"/>
            </a:endParaRPr>
          </a:p>
        </p:txBody>
      </p:sp>
      <p:pic>
        <p:nvPicPr>
          <p:cNvPr id="37" name="Picture 6"/>
          <p:cNvPicPr>
            <a:picLocks noChangeAspect="1"/>
          </p:cNvPicPr>
          <p:nvPr/>
        </p:nvPicPr>
        <p:blipFill>
          <a:blip r:embed="rId1"/>
          <a:stretch>
            <a:fillRect/>
          </a:stretch>
        </p:blipFill>
        <p:spPr>
          <a:xfrm>
            <a:off x="8438515" y="357188"/>
            <a:ext cx="6073140" cy="3757295"/>
          </a:xfrm>
          <a:prstGeom prst="rect">
            <a:avLst/>
          </a:prstGeom>
          <a:noFill/>
          <a:ln>
            <a:noFill/>
          </a:ln>
        </p:spPr>
      </p:pic>
      <p:pic>
        <p:nvPicPr>
          <p:cNvPr id="26" name="Picture 5"/>
          <p:cNvPicPr>
            <a:picLocks noChangeAspect="1"/>
          </p:cNvPicPr>
          <p:nvPr/>
        </p:nvPicPr>
        <p:blipFill>
          <a:blip r:embed="rId2"/>
          <a:stretch>
            <a:fillRect/>
          </a:stretch>
        </p:blipFill>
        <p:spPr>
          <a:xfrm>
            <a:off x="8158480" y="4394835"/>
            <a:ext cx="5185410" cy="387223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793790" y="395645"/>
            <a:ext cx="12288083" cy="708779"/>
          </a:xfrm>
          <a:prstGeom prst="rect">
            <a:avLst/>
          </a:prstGeom>
          <a:noFill/>
        </p:spPr>
        <p:txBody>
          <a:bodyPr wrap="none" lIns="0" tIns="0" rIns="0" bIns="0" rtlCol="0" anchor="t"/>
          <a:lstStyle/>
          <a:p>
            <a:pPr marL="0" indent="0" algn="l">
              <a:lnSpc>
                <a:spcPts val="5550"/>
              </a:lnSpc>
              <a:buNone/>
            </a:pPr>
            <a:r>
              <a:rPr lang="en-US" sz="4450" b="1" dirty="0">
                <a:latin typeface="Calibri" panose="020F0502020204030204" charset="0"/>
                <a:ea typeface="Montserrat" pitchFamily="34" charset="-122"/>
                <a:cs typeface="Calibri" panose="020F0502020204030204" charset="0"/>
                <a:sym typeface="+mn-ea"/>
              </a:rPr>
              <a:t>Kết luận</a:t>
            </a:r>
            <a:endParaRPr lang="en-US" sz="4450" b="1" dirty="0">
              <a:solidFill>
                <a:schemeClr val="tx1"/>
              </a:solidFill>
              <a:latin typeface="Calibri" panose="020F0502020204030204" charset="0"/>
              <a:ea typeface="Montserrat" pitchFamily="34" charset="-122"/>
              <a:cs typeface="Calibri" panose="020F0502020204030204" charset="0"/>
            </a:endParaRPr>
          </a:p>
        </p:txBody>
      </p:sp>
      <p:sp>
        <p:nvSpPr>
          <p:cNvPr id="3" name="Text 1"/>
          <p:cNvSpPr/>
          <p:nvPr/>
        </p:nvSpPr>
        <p:spPr>
          <a:xfrm>
            <a:off x="1715810" y="2376249"/>
            <a:ext cx="3316843" cy="354330"/>
          </a:xfrm>
          <a:prstGeom prst="rect">
            <a:avLst/>
          </a:prstGeom>
          <a:noFill/>
        </p:spPr>
        <p:txBody>
          <a:bodyPr wrap="none" lIns="0" tIns="0" rIns="0" bIns="0" rtlCol="0" anchor="t"/>
          <a:lstStyle/>
          <a:p>
            <a:pPr marL="0" indent="0" algn="r">
              <a:lnSpc>
                <a:spcPts val="2750"/>
              </a:lnSpc>
              <a:buNone/>
            </a:pPr>
            <a:r>
              <a:rPr lang="en-US" sz="2200" dirty="0">
                <a:solidFill>
                  <a:schemeClr val="tx1"/>
                </a:solidFill>
                <a:latin typeface="Calibri" panose="020F0502020204030204" charset="0"/>
                <a:ea typeface="Montserrat" pitchFamily="34" charset="-122"/>
                <a:cs typeface="Calibri" panose="020F0502020204030204" charset="0"/>
              </a:rPr>
              <a:t>Mô Hình Chưa Tối Ưu Tốt</a:t>
            </a:r>
            <a:endParaRPr lang="en-US" sz="2200" dirty="0">
              <a:solidFill>
                <a:schemeClr val="tx1"/>
              </a:solidFill>
              <a:latin typeface="Calibri" panose="020F0502020204030204" charset="0"/>
              <a:ea typeface="Montserrat" pitchFamily="34" charset="-122"/>
              <a:cs typeface="Calibri" panose="020F0502020204030204" charset="0"/>
            </a:endParaRPr>
          </a:p>
        </p:txBody>
      </p:sp>
      <p:sp>
        <p:nvSpPr>
          <p:cNvPr id="4" name="Text 2"/>
          <p:cNvSpPr/>
          <p:nvPr/>
        </p:nvSpPr>
        <p:spPr>
          <a:xfrm>
            <a:off x="793790" y="2866668"/>
            <a:ext cx="4238863" cy="1088708"/>
          </a:xfrm>
          <a:prstGeom prst="rect">
            <a:avLst/>
          </a:prstGeom>
          <a:noFill/>
        </p:spPr>
        <p:txBody>
          <a:bodyPr wrap="square" lIns="0" tIns="0" rIns="0" bIns="0" rtlCol="0" anchor="t"/>
          <a:lstStyle/>
          <a:p>
            <a:pPr marL="0" indent="0" algn="r">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Hỗ trợ bác sĩ đưa ra quyết định chẩn đoán sơ bộ trong vòng vài giây, đặc biệt quan trọng trong các tình huống khẩn cấp.</a:t>
            </a:r>
            <a:endParaRPr lang="en-US" sz="1750" dirty="0">
              <a:solidFill>
                <a:schemeClr val="tx1"/>
              </a:solidFill>
              <a:latin typeface="Calibri" panose="020F0502020204030204" charset="0"/>
              <a:ea typeface="Heebo Light" pitchFamily="34" charset="-122"/>
              <a:cs typeface="Calibri" panose="020F0502020204030204" charset="0"/>
            </a:endParaRPr>
          </a:p>
        </p:txBody>
      </p:sp>
      <p:pic>
        <p:nvPicPr>
          <p:cNvPr id="5" name="Image 0" descr="preencoded.png"/>
          <p:cNvPicPr>
            <a:picLocks noChangeAspect="1"/>
          </p:cNvPicPr>
          <p:nvPr/>
        </p:nvPicPr>
        <p:blipFill>
          <a:blip r:embed="rId1"/>
          <a:stretch>
            <a:fillRect/>
          </a:stretch>
        </p:blipFill>
        <p:spPr>
          <a:xfrm>
            <a:off x="5032653" y="2413516"/>
            <a:ext cx="4564975" cy="4564975"/>
          </a:xfrm>
          <a:prstGeom prst="rect">
            <a:avLst/>
          </a:prstGeom>
        </p:spPr>
      </p:pic>
      <p:pic>
        <p:nvPicPr>
          <p:cNvPr id="6" name="Image 1" descr="preencoded.png"/>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04585" y="3845481"/>
            <a:ext cx="318968" cy="318968"/>
          </a:xfrm>
          <a:prstGeom prst="rect">
            <a:avLst/>
          </a:prstGeom>
        </p:spPr>
      </p:pic>
      <p:sp>
        <p:nvSpPr>
          <p:cNvPr id="7" name="Text 3"/>
          <p:cNvSpPr/>
          <p:nvPr/>
        </p:nvSpPr>
        <p:spPr>
          <a:xfrm>
            <a:off x="9597628" y="1805702"/>
            <a:ext cx="2835235" cy="354330"/>
          </a:xfrm>
          <a:prstGeom prst="rect">
            <a:avLst/>
          </a:prstGeom>
          <a:noFill/>
        </p:spPr>
        <p:txBody>
          <a:bodyPr wrap="none" lIns="0" tIns="0" rIns="0" bIns="0" rtlCol="0" anchor="t"/>
          <a:lstStyle/>
          <a:p>
            <a:pPr marL="0" indent="0" algn="l">
              <a:lnSpc>
                <a:spcPts val="2750"/>
              </a:lnSpc>
              <a:buNone/>
            </a:pPr>
            <a:r>
              <a:rPr lang="en-US" sz="2200" dirty="0">
                <a:solidFill>
                  <a:schemeClr val="tx1"/>
                </a:solidFill>
                <a:latin typeface="Calibri" panose="020F0502020204030204" charset="0"/>
                <a:ea typeface="Montserrat" pitchFamily="34" charset="-122"/>
                <a:cs typeface="Calibri" panose="020F0502020204030204" charset="0"/>
              </a:rPr>
              <a:t>Dataset Chưa Bao Quát</a:t>
            </a:r>
            <a:endParaRPr lang="en-US" sz="2200" dirty="0">
              <a:solidFill>
                <a:schemeClr val="tx1"/>
              </a:solidFill>
              <a:latin typeface="Calibri" panose="020F0502020204030204" charset="0"/>
              <a:ea typeface="Montserrat" pitchFamily="34" charset="-122"/>
              <a:cs typeface="Calibri" panose="020F0502020204030204" charset="0"/>
            </a:endParaRPr>
          </a:p>
        </p:txBody>
      </p:sp>
      <p:sp>
        <p:nvSpPr>
          <p:cNvPr id="8" name="Text 4"/>
          <p:cNvSpPr/>
          <p:nvPr/>
        </p:nvSpPr>
        <p:spPr>
          <a:xfrm>
            <a:off x="9597628" y="2296120"/>
            <a:ext cx="4238982" cy="1088708"/>
          </a:xfrm>
          <a:prstGeom prst="rect">
            <a:avLst/>
          </a:prstGeom>
          <a:noFill/>
        </p:spPr>
        <p:txBody>
          <a:bodyPr wrap="square" lIns="0" tIns="0" rIns="0" bIns="0" rtlCol="0" anchor="t"/>
          <a:lstStyle/>
          <a:p>
            <a:pPr marL="0" indent="0" algn="l">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Đóng vai trò là "mắt thứ hai", giảm thiểu sai sót chủ quan của con người, đặc biệt với những trường hợp khó phân tích.</a:t>
            </a:r>
            <a:endParaRPr lang="en-US" sz="1750" dirty="0">
              <a:solidFill>
                <a:schemeClr val="tx1"/>
              </a:solidFill>
              <a:latin typeface="Calibri" panose="020F0502020204030204" charset="0"/>
              <a:ea typeface="Heebo Light" pitchFamily="34" charset="-122"/>
              <a:cs typeface="Calibri" panose="020F0502020204030204" charset="0"/>
            </a:endParaRPr>
          </a:p>
        </p:txBody>
      </p:sp>
      <p:pic>
        <p:nvPicPr>
          <p:cNvPr id="9" name="Image 2" descr="preencoded.png"/>
          <p:cNvPicPr>
            <a:picLocks noChangeAspect="1"/>
          </p:cNvPicPr>
          <p:nvPr/>
        </p:nvPicPr>
        <p:blipFill>
          <a:blip r:embed="rId4"/>
          <a:stretch>
            <a:fillRect/>
          </a:stretch>
        </p:blipFill>
        <p:spPr>
          <a:xfrm>
            <a:off x="5032653" y="2413516"/>
            <a:ext cx="4564975" cy="4564975"/>
          </a:xfrm>
          <a:prstGeom prst="rect">
            <a:avLst/>
          </a:prstGeom>
        </p:spPr>
      </p:pic>
      <p:pic>
        <p:nvPicPr>
          <p:cNvPr id="10" name="Image 3" descr="preencoded.png"/>
          <p:cNvPicPr>
            <a:picLocks noChangeAspect="1"/>
          </p:cNvPicPr>
          <p:nvPr/>
        </p:nvPicPr>
        <p:blipFill>
          <a:blip r:embed="rId2">
            <a:extLst>
              <a:ext uri="{96DAC541-7B7A-43D3-8B79-37D633B846F1}">
                <asvg:svgBlip xmlns:asvg="http://schemas.microsoft.com/office/drawing/2016/SVG/main" r:embed="rId5"/>
              </a:ext>
            </a:extLst>
          </a:blip>
          <a:stretch>
            <a:fillRect/>
          </a:stretch>
        </p:blipFill>
        <p:spPr>
          <a:xfrm>
            <a:off x="7518797" y="3418403"/>
            <a:ext cx="318968" cy="318968"/>
          </a:xfrm>
          <a:prstGeom prst="rect">
            <a:avLst/>
          </a:prstGeom>
        </p:spPr>
      </p:pic>
      <p:sp>
        <p:nvSpPr>
          <p:cNvPr id="11" name="Text 5"/>
          <p:cNvSpPr/>
          <p:nvPr/>
        </p:nvSpPr>
        <p:spPr>
          <a:xfrm>
            <a:off x="10051256" y="5153739"/>
            <a:ext cx="2835235" cy="354330"/>
          </a:xfrm>
          <a:prstGeom prst="rect">
            <a:avLst/>
          </a:prstGeom>
          <a:noFill/>
        </p:spPr>
        <p:txBody>
          <a:bodyPr wrap="none" lIns="0" tIns="0" rIns="0" bIns="0" rtlCol="0" anchor="t"/>
          <a:lstStyle/>
          <a:p>
            <a:pPr marL="0" indent="0" algn="l">
              <a:lnSpc>
                <a:spcPts val="2750"/>
              </a:lnSpc>
              <a:buNone/>
            </a:pPr>
            <a:r>
              <a:rPr lang="en-US" sz="2200" dirty="0">
                <a:solidFill>
                  <a:schemeClr val="tx1"/>
                </a:solidFill>
                <a:latin typeface="Calibri" panose="020F0502020204030204" charset="0"/>
                <a:ea typeface="Montserrat" pitchFamily="34" charset="-122"/>
                <a:cs typeface="Calibri" panose="020F0502020204030204" charset="0"/>
              </a:rPr>
              <a:t>Thiếu phân tích ảnh sai</a:t>
            </a:r>
            <a:endParaRPr lang="en-US" sz="2200" dirty="0">
              <a:solidFill>
                <a:schemeClr val="tx1"/>
              </a:solidFill>
              <a:latin typeface="Calibri" panose="020F0502020204030204" charset="0"/>
              <a:ea typeface="Montserrat" pitchFamily="34" charset="-122"/>
              <a:cs typeface="Calibri" panose="020F0502020204030204" charset="0"/>
            </a:endParaRPr>
          </a:p>
        </p:txBody>
      </p:sp>
      <p:sp>
        <p:nvSpPr>
          <p:cNvPr id="12" name="Text 6"/>
          <p:cNvSpPr/>
          <p:nvPr/>
        </p:nvSpPr>
        <p:spPr>
          <a:xfrm>
            <a:off x="10051256" y="5644158"/>
            <a:ext cx="3785354" cy="1451610"/>
          </a:xfrm>
          <a:prstGeom prst="rect">
            <a:avLst/>
          </a:prstGeom>
          <a:noFill/>
        </p:spPr>
        <p:txBody>
          <a:bodyPr wrap="square" lIns="0" tIns="0" rIns="0" bIns="0" rtlCol="0" anchor="t"/>
          <a:lstStyle/>
          <a:p>
            <a:pPr marL="0" indent="0" algn="l">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Giảm thời gian xử lý hình ảnh và có thể giảm nhu cầu về các phương pháp chẩn đoán phức tạp, đắt tiền hơn.</a:t>
            </a:r>
            <a:endParaRPr lang="en-US" sz="1750" dirty="0">
              <a:solidFill>
                <a:schemeClr val="tx1"/>
              </a:solidFill>
              <a:latin typeface="Calibri" panose="020F0502020204030204" charset="0"/>
              <a:ea typeface="Heebo Light" pitchFamily="34" charset="-122"/>
              <a:cs typeface="Calibri" panose="020F0502020204030204" charset="0"/>
            </a:endParaRPr>
          </a:p>
        </p:txBody>
      </p:sp>
      <p:pic>
        <p:nvPicPr>
          <p:cNvPr id="13" name="Image 4" descr="preencoded.png"/>
          <p:cNvPicPr>
            <a:picLocks noChangeAspect="1"/>
          </p:cNvPicPr>
          <p:nvPr/>
        </p:nvPicPr>
        <p:blipFill>
          <a:blip r:embed="rId6"/>
          <a:stretch>
            <a:fillRect/>
          </a:stretch>
        </p:blipFill>
        <p:spPr>
          <a:xfrm>
            <a:off x="5032653" y="2413516"/>
            <a:ext cx="4564975" cy="4564975"/>
          </a:xfrm>
          <a:prstGeom prst="rect">
            <a:avLst/>
          </a:prstGeom>
        </p:spPr>
      </p:pic>
      <p:pic>
        <p:nvPicPr>
          <p:cNvPr id="14" name="Image 5" descr="preencoded.png"/>
          <p:cNvPicPr>
            <a:picLocks noChangeAspect="1"/>
          </p:cNvPicPr>
          <p:nvPr/>
        </p:nvPicPr>
        <p:blipFill>
          <a:blip r:embed="rId2">
            <a:extLst>
              <a:ext uri="{96DAC541-7B7A-43D3-8B79-37D633B846F1}">
                <asvg:svgBlip xmlns:asvg="http://schemas.microsoft.com/office/drawing/2016/SVG/main" r:embed="rId7"/>
              </a:ext>
            </a:extLst>
          </a:blip>
          <a:stretch>
            <a:fillRect/>
          </a:stretch>
        </p:blipFill>
        <p:spPr>
          <a:xfrm>
            <a:off x="8331041" y="4536400"/>
            <a:ext cx="318968" cy="318968"/>
          </a:xfrm>
          <a:prstGeom prst="rect">
            <a:avLst/>
          </a:prstGeom>
        </p:spPr>
      </p:pic>
      <p:pic>
        <p:nvPicPr>
          <p:cNvPr id="17" name="Image 6" descr="preencoded.png"/>
          <p:cNvPicPr>
            <a:picLocks noChangeAspect="1"/>
          </p:cNvPicPr>
          <p:nvPr/>
        </p:nvPicPr>
        <p:blipFill>
          <a:blip r:embed="rId8"/>
          <a:stretch>
            <a:fillRect/>
          </a:stretch>
        </p:blipFill>
        <p:spPr>
          <a:xfrm>
            <a:off x="5032653" y="2413516"/>
            <a:ext cx="4564975" cy="4564975"/>
          </a:xfrm>
          <a:prstGeom prst="rect">
            <a:avLst/>
          </a:prstGeom>
        </p:spPr>
      </p:pic>
      <p:pic>
        <p:nvPicPr>
          <p:cNvPr id="18" name="Image 7" descr="preencoded.png"/>
          <p:cNvPicPr>
            <a:picLocks noChangeAspect="1"/>
          </p:cNvPicPr>
          <p:nvPr/>
        </p:nvPicPr>
        <p:blipFill>
          <a:blip r:embed="rId2">
            <a:extLst>
              <a:ext uri="{96DAC541-7B7A-43D3-8B79-37D633B846F1}">
                <asvg:svgBlip xmlns:asvg="http://schemas.microsoft.com/office/drawing/2016/SVG/main" r:embed="rId9"/>
              </a:ext>
            </a:extLst>
          </a:blip>
          <a:stretch>
            <a:fillRect/>
          </a:stretch>
        </p:blipFill>
        <p:spPr>
          <a:xfrm>
            <a:off x="7518797" y="5654397"/>
            <a:ext cx="318968" cy="318968"/>
          </a:xfrm>
          <a:prstGeom prst="rect">
            <a:avLst/>
          </a:prstGeom>
        </p:spPr>
      </p:pic>
      <p:sp>
        <p:nvSpPr>
          <p:cNvPr id="19" name="Text 9"/>
          <p:cNvSpPr/>
          <p:nvPr/>
        </p:nvSpPr>
        <p:spPr>
          <a:xfrm>
            <a:off x="2197418" y="5436632"/>
            <a:ext cx="2835235" cy="354330"/>
          </a:xfrm>
          <a:prstGeom prst="rect">
            <a:avLst/>
          </a:prstGeom>
          <a:noFill/>
        </p:spPr>
        <p:txBody>
          <a:bodyPr wrap="none" lIns="0" tIns="0" rIns="0" bIns="0" rtlCol="0" anchor="t"/>
          <a:lstStyle/>
          <a:p>
            <a:pPr marL="0" indent="0" algn="r">
              <a:lnSpc>
                <a:spcPts val="2750"/>
              </a:lnSpc>
              <a:buNone/>
            </a:pPr>
            <a:r>
              <a:rPr lang="en-US" sz="2200" dirty="0">
                <a:solidFill>
                  <a:schemeClr val="tx1"/>
                </a:solidFill>
                <a:latin typeface="Calibri" panose="020F0502020204030204" charset="0"/>
                <a:ea typeface="Montserrat" pitchFamily="34" charset="-122"/>
                <a:cs typeface="Calibri" panose="020F0502020204030204" charset="0"/>
              </a:rPr>
              <a:t>Cải  Tiến Chưa Rõ Ràng</a:t>
            </a:r>
            <a:endParaRPr lang="en-US" sz="2200" dirty="0">
              <a:solidFill>
                <a:schemeClr val="tx1"/>
              </a:solidFill>
              <a:latin typeface="Calibri" panose="020F0502020204030204" charset="0"/>
              <a:ea typeface="Montserrat" pitchFamily="34" charset="-122"/>
              <a:cs typeface="Calibri" panose="020F0502020204030204" charset="0"/>
            </a:endParaRPr>
          </a:p>
        </p:txBody>
      </p:sp>
      <p:sp>
        <p:nvSpPr>
          <p:cNvPr id="20" name="Text 10"/>
          <p:cNvSpPr/>
          <p:nvPr/>
        </p:nvSpPr>
        <p:spPr>
          <a:xfrm>
            <a:off x="793790" y="5927050"/>
            <a:ext cx="4238863" cy="1088708"/>
          </a:xfrm>
          <a:prstGeom prst="rect">
            <a:avLst/>
          </a:prstGeom>
          <a:noFill/>
        </p:spPr>
        <p:txBody>
          <a:bodyPr wrap="square" lIns="0" tIns="0" rIns="0" bIns="0" rtlCol="0" anchor="t"/>
          <a:lstStyle/>
          <a:p>
            <a:pPr marL="0" indent="0" algn="r">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Cung cấp khả năng chẩn đoán chất lượng cao tại các khu vực có ít chuyên gia chẩn đoán hình ảnh.</a:t>
            </a:r>
            <a:endParaRPr lang="en-US" sz="1750" dirty="0">
              <a:solidFill>
                <a:schemeClr val="tx1"/>
              </a:solidFill>
              <a:latin typeface="Calibri" panose="020F0502020204030204" charset="0"/>
              <a:ea typeface="Heebo Light" pitchFamily="34" charset="-122"/>
              <a:cs typeface="Calibri" panose="020F0502020204030204" charset="0"/>
            </a:endParaRPr>
          </a:p>
        </p:txBody>
      </p:sp>
      <p:pic>
        <p:nvPicPr>
          <p:cNvPr id="21" name="Image 8" descr="preencoded.png"/>
          <p:cNvPicPr>
            <a:picLocks noChangeAspect="1"/>
          </p:cNvPicPr>
          <p:nvPr/>
        </p:nvPicPr>
        <p:blipFill>
          <a:blip r:embed="rId10"/>
          <a:stretch>
            <a:fillRect/>
          </a:stretch>
        </p:blipFill>
        <p:spPr>
          <a:xfrm>
            <a:off x="5032653" y="2413516"/>
            <a:ext cx="4564975" cy="4564975"/>
          </a:xfrm>
          <a:prstGeom prst="rect">
            <a:avLst/>
          </a:prstGeom>
        </p:spPr>
      </p:pic>
      <p:pic>
        <p:nvPicPr>
          <p:cNvPr id="22" name="Image 9" descr="preencoded.png"/>
          <p:cNvPicPr>
            <a:picLocks noChangeAspect="1"/>
          </p:cNvPicPr>
          <p:nvPr/>
        </p:nvPicPr>
        <p:blipFill>
          <a:blip r:embed="rId2">
            <a:extLst>
              <a:ext uri="{96DAC541-7B7A-43D3-8B79-37D633B846F1}">
                <asvg:svgBlip xmlns:asvg="http://schemas.microsoft.com/office/drawing/2016/SVG/main" r:embed="rId11"/>
              </a:ext>
            </a:extLst>
          </a:blip>
          <a:stretch>
            <a:fillRect/>
          </a:stretch>
        </p:blipFill>
        <p:spPr>
          <a:xfrm>
            <a:off x="6204585" y="5227320"/>
            <a:ext cx="318968" cy="318968"/>
          </a:xfrm>
          <a:prstGeom prst="rect">
            <a:avLst/>
          </a:prstGeom>
        </p:spPr>
      </p:pic>
      <p:sp>
        <p:nvSpPr>
          <p:cNvPr id="24" name="Text Box 23"/>
          <p:cNvSpPr txBox="1"/>
          <p:nvPr/>
        </p:nvSpPr>
        <p:spPr>
          <a:xfrm>
            <a:off x="793750" y="1003300"/>
            <a:ext cx="7315200" cy="802640"/>
          </a:xfrm>
          <a:prstGeom prst="rect">
            <a:avLst/>
          </a:prstGeom>
          <a:noFill/>
        </p:spPr>
        <p:txBody>
          <a:bodyPr wrap="square" rtlCol="0" anchor="t">
            <a:spAutoFit/>
          </a:bodyPr>
          <a:p>
            <a:pPr marL="0" indent="0" algn="l">
              <a:lnSpc>
                <a:spcPts val="5550"/>
              </a:lnSpc>
              <a:buNone/>
            </a:pPr>
            <a:r>
              <a:rPr lang="en-US" sz="3000" dirty="0">
                <a:latin typeface="Calibri" panose="020F0502020204030204" charset="0"/>
                <a:ea typeface="Montserrat" pitchFamily="34" charset="-122"/>
                <a:cs typeface="Calibri" panose="020F0502020204030204" charset="0"/>
                <a:sym typeface="+mn-ea"/>
              </a:rPr>
              <a:t>Hạn chế</a:t>
            </a:r>
            <a:endParaRPr lang="en-US" sz="3000" dirty="0">
              <a:latin typeface="Calibri" panose="020F0502020204030204" charset="0"/>
              <a:ea typeface="Montserrat" pitchFamily="34" charset="-122"/>
              <a:cs typeface="Calibri" panose="020F0502020204030204" charset="0"/>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0"/>
          <p:cNvSpPr/>
          <p:nvPr/>
        </p:nvSpPr>
        <p:spPr>
          <a:xfrm>
            <a:off x="793790" y="1391602"/>
            <a:ext cx="11131987" cy="708779"/>
          </a:xfrm>
          <a:prstGeom prst="rect">
            <a:avLst/>
          </a:prstGeom>
          <a:noFill/>
        </p:spPr>
        <p:txBody>
          <a:bodyPr wrap="none" lIns="0" tIns="0" rIns="0" bIns="0" rtlCol="0" anchor="t"/>
          <a:lstStyle/>
          <a:p>
            <a:pPr marL="0" indent="0" algn="l">
              <a:lnSpc>
                <a:spcPts val="5550"/>
              </a:lnSpc>
              <a:buNone/>
            </a:pPr>
            <a:r>
              <a:rPr lang="en-US" sz="4450" b="1" dirty="0">
                <a:solidFill>
                  <a:schemeClr val="tx1"/>
                </a:solidFill>
                <a:latin typeface="Calibri" panose="020F0502020204030204" charset="0"/>
                <a:ea typeface="Montserrat" pitchFamily="34" charset="-122"/>
                <a:cs typeface="Calibri" panose="020F0502020204030204" charset="0"/>
              </a:rPr>
              <a:t>Hướng Phát Triển và Cải Tiến Tương Lai</a:t>
            </a:r>
            <a:endParaRPr lang="en-US" sz="4450" b="1" dirty="0">
              <a:solidFill>
                <a:schemeClr val="tx1"/>
              </a:solidFill>
              <a:latin typeface="Calibri" panose="020F0502020204030204" charset="0"/>
              <a:ea typeface="Montserrat" pitchFamily="34" charset="-122"/>
              <a:cs typeface="Calibri" panose="020F0502020204030204" charset="0"/>
            </a:endParaRPr>
          </a:p>
        </p:txBody>
      </p:sp>
      <p:sp>
        <p:nvSpPr>
          <p:cNvPr id="3" name="Text 1"/>
          <p:cNvSpPr/>
          <p:nvPr/>
        </p:nvSpPr>
        <p:spPr>
          <a:xfrm>
            <a:off x="793790" y="2554010"/>
            <a:ext cx="13042821" cy="362903"/>
          </a:xfrm>
          <a:prstGeom prst="rect">
            <a:avLst/>
          </a:prstGeom>
          <a:noFill/>
        </p:spPr>
        <p:txBody>
          <a:bodyPr wrap="none" lIns="0" tIns="0" rIns="0" bIns="0" rtlCol="0" anchor="t"/>
          <a:lstStyle/>
          <a:p>
            <a:pPr marL="0" indent="0" algn="l">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Để giúp mô hình và dự án tốt hơn, ta có thể tập trung vào ba hướng chính:</a:t>
            </a:r>
            <a:endParaRPr lang="en-US" sz="1750" dirty="0">
              <a:solidFill>
                <a:schemeClr val="tx1"/>
              </a:solidFill>
              <a:latin typeface="Calibri" panose="020F0502020204030204" charset="0"/>
              <a:ea typeface="Heebo Light" pitchFamily="34" charset="-122"/>
              <a:cs typeface="Calibri" panose="020F0502020204030204" charset="0"/>
            </a:endParaRPr>
          </a:p>
        </p:txBody>
      </p:sp>
      <p:pic>
        <p:nvPicPr>
          <p:cNvPr id="4" name="Image 0" descr="preencoded.png"/>
          <p:cNvPicPr>
            <a:picLocks noChangeAspect="1"/>
          </p:cNvPicPr>
          <p:nvPr>
            <p:custDataLst>
              <p:tags r:id="rId1"/>
            </p:custDataLst>
          </p:nvPr>
        </p:nvPicPr>
        <p:blipFill>
          <a:blip r:embed="rId2"/>
          <a:stretch>
            <a:fillRect/>
          </a:stretch>
        </p:blipFill>
        <p:spPr>
          <a:xfrm>
            <a:off x="793790" y="3172063"/>
            <a:ext cx="4347567" cy="907256"/>
          </a:xfrm>
          <a:prstGeom prst="rect">
            <a:avLst/>
          </a:prstGeom>
        </p:spPr>
      </p:pic>
      <p:sp>
        <p:nvSpPr>
          <p:cNvPr id="5" name="Text 2"/>
          <p:cNvSpPr/>
          <p:nvPr>
            <p:custDataLst>
              <p:tags r:id="rId3"/>
            </p:custDataLst>
          </p:nvPr>
        </p:nvSpPr>
        <p:spPr>
          <a:xfrm>
            <a:off x="1020604" y="4306133"/>
            <a:ext cx="2835235" cy="354330"/>
          </a:xfrm>
          <a:prstGeom prst="rect">
            <a:avLst/>
          </a:prstGeom>
          <a:noFill/>
        </p:spPr>
        <p:txBody>
          <a:bodyPr wrap="none" lIns="0" tIns="0" rIns="0" bIns="0" rtlCol="0" anchor="t"/>
          <a:lstStyle/>
          <a:p>
            <a:pPr marL="0" indent="0" algn="l">
              <a:lnSpc>
                <a:spcPts val="2750"/>
              </a:lnSpc>
              <a:buNone/>
            </a:pPr>
            <a:r>
              <a:rPr lang="en-US" sz="2200" dirty="0">
                <a:solidFill>
                  <a:schemeClr val="tx1"/>
                </a:solidFill>
                <a:latin typeface="Calibri" panose="020F0502020204030204" charset="0"/>
                <a:ea typeface="Montserrat" pitchFamily="34" charset="-122"/>
                <a:cs typeface="Calibri" panose="020F0502020204030204" charset="0"/>
              </a:rPr>
              <a:t>Cải Tiến Kiến Trúc</a:t>
            </a:r>
            <a:endParaRPr lang="en-US" sz="2200" dirty="0">
              <a:solidFill>
                <a:schemeClr val="tx1"/>
              </a:solidFill>
              <a:latin typeface="Calibri" panose="020F0502020204030204" charset="0"/>
              <a:ea typeface="Montserrat" pitchFamily="34" charset="-122"/>
              <a:cs typeface="Calibri" panose="020F0502020204030204" charset="0"/>
            </a:endParaRPr>
          </a:p>
        </p:txBody>
      </p:sp>
      <p:sp>
        <p:nvSpPr>
          <p:cNvPr id="6" name="Text 3"/>
          <p:cNvSpPr/>
          <p:nvPr>
            <p:custDataLst>
              <p:tags r:id="rId4"/>
            </p:custDataLst>
          </p:nvPr>
        </p:nvSpPr>
        <p:spPr>
          <a:xfrm>
            <a:off x="1020604" y="4796552"/>
            <a:ext cx="3893939" cy="1814513"/>
          </a:xfrm>
          <a:prstGeom prst="rect">
            <a:avLst/>
          </a:prstGeom>
          <a:noFill/>
        </p:spPr>
        <p:txBody>
          <a:bodyPr wrap="square" lIns="0" tIns="0" rIns="0" bIns="0" rtlCol="0" anchor="t"/>
          <a:lstStyle/>
          <a:p>
            <a:pPr marL="0" indent="0" algn="l">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Tích hợp các kỹ thuật phân tích ảnh sai và đánh dấu các vùng ảnh hưởng đến quyết định của mô hình nhằm tăng độ tin cậy.</a:t>
            </a:r>
            <a:endParaRPr lang="en-US" sz="1750" dirty="0">
              <a:solidFill>
                <a:schemeClr val="tx1"/>
              </a:solidFill>
              <a:latin typeface="Calibri" panose="020F0502020204030204" charset="0"/>
              <a:ea typeface="Heebo Light" pitchFamily="34" charset="-122"/>
              <a:cs typeface="Calibri" panose="020F0502020204030204" charset="0"/>
            </a:endParaRPr>
          </a:p>
        </p:txBody>
      </p:sp>
      <p:pic>
        <p:nvPicPr>
          <p:cNvPr id="7" name="Image 1" descr="preencoded.png"/>
          <p:cNvPicPr>
            <a:picLocks noChangeAspect="1"/>
          </p:cNvPicPr>
          <p:nvPr>
            <p:custDataLst>
              <p:tags r:id="rId5"/>
            </p:custDataLst>
          </p:nvPr>
        </p:nvPicPr>
        <p:blipFill>
          <a:blip r:embed="rId6"/>
          <a:stretch>
            <a:fillRect/>
          </a:stretch>
        </p:blipFill>
        <p:spPr>
          <a:xfrm>
            <a:off x="5141357" y="3172063"/>
            <a:ext cx="4347567" cy="907256"/>
          </a:xfrm>
          <a:prstGeom prst="rect">
            <a:avLst/>
          </a:prstGeom>
        </p:spPr>
      </p:pic>
      <p:sp>
        <p:nvSpPr>
          <p:cNvPr id="8" name="Text 4"/>
          <p:cNvSpPr/>
          <p:nvPr>
            <p:custDataLst>
              <p:tags r:id="rId7"/>
            </p:custDataLst>
          </p:nvPr>
        </p:nvSpPr>
        <p:spPr>
          <a:xfrm>
            <a:off x="5368171" y="4306133"/>
            <a:ext cx="3091934" cy="354330"/>
          </a:xfrm>
          <a:prstGeom prst="rect">
            <a:avLst/>
          </a:prstGeom>
          <a:noFill/>
        </p:spPr>
        <p:txBody>
          <a:bodyPr wrap="none" lIns="0" tIns="0" rIns="0" bIns="0" rtlCol="0" anchor="t"/>
          <a:lstStyle/>
          <a:p>
            <a:pPr marL="0" indent="0" algn="l">
              <a:lnSpc>
                <a:spcPts val="2750"/>
              </a:lnSpc>
              <a:buNone/>
            </a:pPr>
            <a:r>
              <a:rPr lang="en-US" sz="2200" dirty="0">
                <a:solidFill>
                  <a:schemeClr val="tx1"/>
                </a:solidFill>
                <a:latin typeface="Calibri" panose="020F0502020204030204" charset="0"/>
                <a:ea typeface="Montserrat" pitchFamily="34" charset="-122"/>
                <a:cs typeface="Calibri" panose="020F0502020204030204" charset="0"/>
              </a:rPr>
              <a:t>Đa Dạng Hóa Dữ Liệu</a:t>
            </a:r>
            <a:endParaRPr lang="en-US" sz="2200" dirty="0">
              <a:solidFill>
                <a:schemeClr val="tx1"/>
              </a:solidFill>
              <a:latin typeface="Calibri" panose="020F0502020204030204" charset="0"/>
              <a:ea typeface="Montserrat" pitchFamily="34" charset="-122"/>
              <a:cs typeface="Calibri" panose="020F0502020204030204" charset="0"/>
            </a:endParaRPr>
          </a:p>
        </p:txBody>
      </p:sp>
      <p:sp>
        <p:nvSpPr>
          <p:cNvPr id="9" name="Text 5"/>
          <p:cNvSpPr/>
          <p:nvPr>
            <p:custDataLst>
              <p:tags r:id="rId8"/>
            </p:custDataLst>
          </p:nvPr>
        </p:nvSpPr>
        <p:spPr>
          <a:xfrm>
            <a:off x="5368171" y="4796552"/>
            <a:ext cx="3893939" cy="1451610"/>
          </a:xfrm>
          <a:prstGeom prst="rect">
            <a:avLst/>
          </a:prstGeom>
          <a:noFill/>
        </p:spPr>
        <p:txBody>
          <a:bodyPr wrap="square" lIns="0" tIns="0" rIns="0" bIns="0" rtlCol="0" anchor="t"/>
          <a:lstStyle/>
          <a:p>
            <a:pPr marL="0" indent="0" algn="l">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Hợp tác với các cơ sở y tế để thu thập dữ liệu X-quang đa dạng, bao gồm các loại viêm phổi khác (virus, nấm), độ tuổi và nhiều cấp độ nghiêm trọng khác nhau. </a:t>
            </a:r>
            <a:endParaRPr lang="en-US" sz="1750" dirty="0">
              <a:solidFill>
                <a:schemeClr val="tx1"/>
              </a:solidFill>
              <a:latin typeface="Calibri" panose="020F0502020204030204" charset="0"/>
              <a:ea typeface="Heebo Light" pitchFamily="34" charset="-122"/>
              <a:cs typeface="Calibri" panose="020F0502020204030204" charset="0"/>
            </a:endParaRPr>
          </a:p>
        </p:txBody>
      </p:sp>
      <p:pic>
        <p:nvPicPr>
          <p:cNvPr id="10" name="Image 2" descr="preencoded.png"/>
          <p:cNvPicPr>
            <a:picLocks noChangeAspect="1"/>
          </p:cNvPicPr>
          <p:nvPr>
            <p:custDataLst>
              <p:tags r:id="rId9"/>
            </p:custDataLst>
          </p:nvPr>
        </p:nvPicPr>
        <p:blipFill>
          <a:blip r:embed="rId10"/>
          <a:stretch>
            <a:fillRect/>
          </a:stretch>
        </p:blipFill>
        <p:spPr>
          <a:xfrm>
            <a:off x="9488924" y="3172063"/>
            <a:ext cx="4347567" cy="907256"/>
          </a:xfrm>
          <a:prstGeom prst="rect">
            <a:avLst/>
          </a:prstGeom>
        </p:spPr>
      </p:pic>
      <p:sp>
        <p:nvSpPr>
          <p:cNvPr id="11" name="Text 6"/>
          <p:cNvSpPr/>
          <p:nvPr>
            <p:custDataLst>
              <p:tags r:id="rId11"/>
            </p:custDataLst>
          </p:nvPr>
        </p:nvSpPr>
        <p:spPr>
          <a:xfrm>
            <a:off x="9715738" y="4306133"/>
            <a:ext cx="2835235" cy="354330"/>
          </a:xfrm>
          <a:prstGeom prst="rect">
            <a:avLst/>
          </a:prstGeom>
          <a:noFill/>
        </p:spPr>
        <p:txBody>
          <a:bodyPr wrap="none" lIns="0" tIns="0" rIns="0" bIns="0" rtlCol="0" anchor="t"/>
          <a:lstStyle/>
          <a:p>
            <a:pPr marL="0" indent="0" algn="l">
              <a:lnSpc>
                <a:spcPts val="2750"/>
              </a:lnSpc>
              <a:buNone/>
            </a:pPr>
            <a:r>
              <a:rPr lang="en-US" sz="2200" dirty="0">
                <a:solidFill>
                  <a:schemeClr val="tx1"/>
                </a:solidFill>
                <a:latin typeface="Calibri" panose="020F0502020204030204" charset="0"/>
                <a:ea typeface="Montserrat" pitchFamily="34" charset="-122"/>
                <a:cs typeface="Calibri" panose="020F0502020204030204" charset="0"/>
              </a:rPr>
              <a:t>Tích Hợp Hệ Thống</a:t>
            </a:r>
            <a:endParaRPr lang="en-US" sz="2200" dirty="0">
              <a:solidFill>
                <a:schemeClr val="tx1"/>
              </a:solidFill>
              <a:latin typeface="Calibri" panose="020F0502020204030204" charset="0"/>
              <a:ea typeface="Montserrat" pitchFamily="34" charset="-122"/>
              <a:cs typeface="Calibri" panose="020F0502020204030204" charset="0"/>
            </a:endParaRPr>
          </a:p>
        </p:txBody>
      </p:sp>
      <p:sp>
        <p:nvSpPr>
          <p:cNvPr id="12" name="Text 7"/>
          <p:cNvSpPr/>
          <p:nvPr>
            <p:custDataLst>
              <p:tags r:id="rId12"/>
            </p:custDataLst>
          </p:nvPr>
        </p:nvSpPr>
        <p:spPr>
          <a:xfrm>
            <a:off x="9715738" y="4796552"/>
            <a:ext cx="3893939" cy="1451610"/>
          </a:xfrm>
          <a:prstGeom prst="rect">
            <a:avLst/>
          </a:prstGeom>
          <a:noFill/>
        </p:spPr>
        <p:txBody>
          <a:bodyPr wrap="square" lIns="0" tIns="0" rIns="0" bIns="0" rtlCol="0" anchor="t"/>
          <a:lstStyle/>
          <a:p>
            <a:pPr marL="0" indent="0" algn="l">
              <a:lnSpc>
                <a:spcPts val="2850"/>
              </a:lnSpc>
              <a:buNone/>
            </a:pPr>
            <a:r>
              <a:rPr lang="en-US" sz="1750" dirty="0">
                <a:solidFill>
                  <a:schemeClr val="tx1"/>
                </a:solidFill>
                <a:latin typeface="Calibri" panose="020F0502020204030204" charset="0"/>
                <a:ea typeface="Heebo Light" pitchFamily="34" charset="-122"/>
                <a:cs typeface="Calibri" panose="020F0502020204030204" charset="0"/>
              </a:rPr>
              <a:t>Xây dựng giao diện thân thiện và tích hợp mô hình vào hệ thống hiện có của bệnh viện để triển khai thí điểm và đánh giá hiệu quả thực tế.</a:t>
            </a:r>
            <a:endParaRPr lang="en-US" sz="1750" dirty="0">
              <a:solidFill>
                <a:schemeClr val="tx1"/>
              </a:solidFill>
              <a:latin typeface="Calibri" panose="020F0502020204030204" charset="0"/>
              <a:ea typeface="Heebo Light" pitchFamily="34" charset="-122"/>
              <a:cs typeface="Calibri" panose="020F0502020204030204" charset="0"/>
            </a:endParaRPr>
          </a:p>
        </p:txBody>
      </p:sp>
    </p:spTree>
  </p:cSld>
  <p:clrMapOvr>
    <a:masterClrMapping/>
  </p:clrMapOvr>
</p:sld>
</file>

<file path=ppt/tags/tag1.xml><?xml version="1.0" encoding="utf-8"?>
<p:tagLst xmlns:p="http://schemas.openxmlformats.org/presentationml/2006/main">
  <p:tag name="KSO_WM_DIAGRAM_VIRTUALLY_FRAME" val="{&quot;height&quot;:314.44062992125987,&quot;left&quot;:64.5,&quot;top&quot;:90.70937007874014,&quot;width&quot;:1026.9968503937012}"/>
</p:tagLst>
</file>

<file path=ppt/tags/tag10.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ags/tag11.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ags/tag12.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ags/tag13.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ags/tag14.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ags/tag15.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ags/tag16.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ags/tag17.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ags/tag18.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ags/tag19.xml><?xml version="1.0" encoding="utf-8"?>
<p:tagLst xmlns:p="http://schemas.openxmlformats.org/presentationml/2006/main">
  <p:tag name="KSO_WM_DIAGRAM_VIRTUALLY_FRAME" val="{&quot;height&quot;:270.7875590551181,&quot;left&quot;:62.50314960629921,&quot;top&quot;:249.7687401574803,&quot;width&quot;:1026.9843307086617}"/>
</p:tagLst>
</file>

<file path=ppt/tags/tag2.xml><?xml version="1.0" encoding="utf-8"?>
<p:tagLst xmlns:p="http://schemas.openxmlformats.org/presentationml/2006/main">
  <p:tag name="KSO_WM_DIAGRAM_VIRTUALLY_FRAME" val="{&quot;height&quot;:314.44062992125987,&quot;left&quot;:64.5,&quot;top&quot;:90.70937007874014,&quot;width&quot;:1026.9968503937012}"/>
</p:tagLst>
</file>

<file path=ppt/tags/tag20.xml><?xml version="1.0" encoding="utf-8"?>
<p:tagLst xmlns:p="http://schemas.openxmlformats.org/presentationml/2006/main">
  <p:tag name="KSO_WM_DIAGRAM_VIRTUALLY_FRAME" val="{&quot;height&quot;:270.7875590551181,&quot;left&quot;:62.50314960629921,&quot;top&quot;:249.7687401574803,&quot;width&quot;:1026.9843307086617}"/>
</p:tagLst>
</file>

<file path=ppt/tags/tag21.xml><?xml version="1.0" encoding="utf-8"?>
<p:tagLst xmlns:p="http://schemas.openxmlformats.org/presentationml/2006/main">
  <p:tag name="KSO_WM_DIAGRAM_VIRTUALLY_FRAME" val="{&quot;height&quot;:270.7875590551181,&quot;left&quot;:62.50314960629921,&quot;top&quot;:249.7687401574803,&quot;width&quot;:1026.9843307086617}"/>
</p:tagLst>
</file>

<file path=ppt/tags/tag22.xml><?xml version="1.0" encoding="utf-8"?>
<p:tagLst xmlns:p="http://schemas.openxmlformats.org/presentationml/2006/main">
  <p:tag name="KSO_WM_DIAGRAM_VIRTUALLY_FRAME" val="{&quot;height&quot;:270.7875590551181,&quot;left&quot;:62.50314960629921,&quot;top&quot;:249.7687401574803,&quot;width&quot;:1026.9843307086617}"/>
</p:tagLst>
</file>

<file path=ppt/tags/tag23.xml><?xml version="1.0" encoding="utf-8"?>
<p:tagLst xmlns:p="http://schemas.openxmlformats.org/presentationml/2006/main">
  <p:tag name="KSO_WM_DIAGRAM_VIRTUALLY_FRAME" val="{&quot;height&quot;:270.7875590551181,&quot;left&quot;:62.50314960629921,&quot;top&quot;:249.7687401574803,&quot;width&quot;:1026.9843307086617}"/>
</p:tagLst>
</file>

<file path=ppt/tags/tag24.xml><?xml version="1.0" encoding="utf-8"?>
<p:tagLst xmlns:p="http://schemas.openxmlformats.org/presentationml/2006/main">
  <p:tag name="KSO_WM_DIAGRAM_VIRTUALLY_FRAME" val="{&quot;height&quot;:270.7875590551181,&quot;left&quot;:62.50314960629921,&quot;top&quot;:249.7687401574803,&quot;width&quot;:1026.9843307086617}"/>
</p:tagLst>
</file>

<file path=ppt/tags/tag25.xml><?xml version="1.0" encoding="utf-8"?>
<p:tagLst xmlns:p="http://schemas.openxmlformats.org/presentationml/2006/main">
  <p:tag name="KSO_WM_DIAGRAM_VIRTUALLY_FRAME" val="{&quot;height&quot;:270.7875590551181,&quot;left&quot;:62.50314960629921,&quot;top&quot;:249.7687401574803,&quot;width&quot;:1026.9843307086617}"/>
</p:tagLst>
</file>

<file path=ppt/tags/tag26.xml><?xml version="1.0" encoding="utf-8"?>
<p:tagLst xmlns:p="http://schemas.openxmlformats.org/presentationml/2006/main">
  <p:tag name="KSO_WM_DIAGRAM_VIRTUALLY_FRAME" val="{&quot;height&quot;:270.7875590551181,&quot;left&quot;:62.50314960629921,&quot;top&quot;:249.7687401574803,&quot;width&quot;:1026.9843307086617}"/>
</p:tagLst>
</file>

<file path=ppt/tags/tag27.xml><?xml version="1.0" encoding="utf-8"?>
<p:tagLst xmlns:p="http://schemas.openxmlformats.org/presentationml/2006/main">
  <p:tag name="KSO_WM_DIAGRAM_VIRTUALLY_FRAME" val="{&quot;height&quot;:270.7875590551181,&quot;left&quot;:62.50314960629921,&quot;top&quot;:249.7687401574803,&quot;width&quot;:1026.9843307086617}"/>
</p:tagLst>
</file>

<file path=ppt/tags/tag3.xml><?xml version="1.0" encoding="utf-8"?>
<p:tagLst xmlns:p="http://schemas.openxmlformats.org/presentationml/2006/main">
  <p:tag name="KSO_WM_DIAGRAM_VIRTUALLY_FRAME" val="{&quot;height&quot;:314.44062992125987,&quot;left&quot;:64.5,&quot;top&quot;:90.70937007874014,&quot;width&quot;:1026.9968503937012}"/>
</p:tagLst>
</file>

<file path=ppt/tags/tag4.xml><?xml version="1.0" encoding="utf-8"?>
<p:tagLst xmlns:p="http://schemas.openxmlformats.org/presentationml/2006/main">
  <p:tag name="KSO_WM_DIAGRAM_VIRTUALLY_FRAME" val="{&quot;height&quot;:314.44062992125987,&quot;left&quot;:64.5,&quot;top&quot;:90.70937007874014,&quot;width&quot;:1026.9968503937012}"/>
</p:tagLst>
</file>

<file path=ppt/tags/tag5.xml><?xml version="1.0" encoding="utf-8"?>
<p:tagLst xmlns:p="http://schemas.openxmlformats.org/presentationml/2006/main">
  <p:tag name="KSO_WM_DIAGRAM_VIRTUALLY_FRAME" val="{&quot;height&quot;:314.44062992125987,&quot;left&quot;:64.5,&quot;top&quot;:90.70937007874014,&quot;width&quot;:1026.9968503937012}"/>
</p:tagLst>
</file>

<file path=ppt/tags/tag6.xml><?xml version="1.0" encoding="utf-8"?>
<p:tagLst xmlns:p="http://schemas.openxmlformats.org/presentationml/2006/main">
  <p:tag name="KSO_WM_DIAGRAM_VIRTUALLY_FRAME" val="{&quot;height&quot;:314.44062992125987,&quot;left&quot;:64.5,&quot;top&quot;:90.70937007874014,&quot;width&quot;:1026.9968503937012}"/>
</p:tagLst>
</file>

<file path=ppt/tags/tag7.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ags/tag8.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ags/tag9.xml><?xml version="1.0" encoding="utf-8"?>
<p:tagLst xmlns:p="http://schemas.openxmlformats.org/presentationml/2006/main">
  <p:tag name="KSO_WM_DIAGRAM_VIRTUALLY_FRAME" val="{&quot;height&quot;:357.48755905511814,&quot;left&quot;:62.50314960629921,&quot;top&quot;:187.22811023622046,&quot;width&quot;:1026.993779527559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4055</Words>
  <Application>WPS Presentation</Application>
  <PresentationFormat>On-screen Show (16:9)</PresentationFormat>
  <Paragraphs>147</Paragraphs>
  <Slides>10</Slides>
  <Notes>10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10</vt:i4>
      </vt:variant>
    </vt:vector>
  </HeadingPairs>
  <TitlesOfParts>
    <vt:vector size="24" baseType="lpstr">
      <vt:lpstr>Arial</vt:lpstr>
      <vt:lpstr>SimSun</vt:lpstr>
      <vt:lpstr>Wingdings</vt:lpstr>
      <vt:lpstr>Montserrat</vt:lpstr>
      <vt:lpstr>Montserrat</vt:lpstr>
      <vt:lpstr>Montserrat</vt:lpstr>
      <vt:lpstr>Calibri</vt:lpstr>
      <vt:lpstr>Heebo Light</vt:lpstr>
      <vt:lpstr>Heebo Light</vt:lpstr>
      <vt:lpstr>Heebo Light</vt:lpstr>
      <vt:lpstr>Microsoft YaHei</vt:lpstr>
      <vt:lpstr>Arial Unicode MS</vt:lpstr>
      <vt:lpstr>Calibri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Chí Nguyên</cp:lastModifiedBy>
  <cp:revision>9</cp:revision>
  <dcterms:created xsi:type="dcterms:W3CDTF">2025-12-25T11:08:00Z</dcterms:created>
  <dcterms:modified xsi:type="dcterms:W3CDTF">2026-01-06T14:11:19Z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929D9AB3F2024DC4B4F5D7F6F32C8A5E_12</vt:lpwstr>
  </property>
  <property fmtid="{D5CDD505-2E9C-101B-9397-08002B2CF9AE}" pid="3" name="KSOProductBuildVer">
    <vt:lpwstr>1033-12.2.0.23196</vt:lpwstr>
  </property>
</Properties>
</file>